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60"/>
  </p:notesMasterIdLst>
  <p:sldIdLst>
    <p:sldId id="256" r:id="rId3"/>
    <p:sldId id="258" r:id="rId4"/>
    <p:sldId id="264" r:id="rId5"/>
    <p:sldId id="265" r:id="rId6"/>
    <p:sldId id="266" r:id="rId7"/>
    <p:sldId id="267" r:id="rId8"/>
    <p:sldId id="517" r:id="rId9"/>
    <p:sldId id="605" r:id="rId10"/>
    <p:sldId id="604" r:id="rId11"/>
    <p:sldId id="422" r:id="rId12"/>
    <p:sldId id="524" r:id="rId13"/>
    <p:sldId id="528" r:id="rId14"/>
    <p:sldId id="602" r:id="rId15"/>
    <p:sldId id="603" r:id="rId16"/>
    <p:sldId id="588" r:id="rId17"/>
    <p:sldId id="268" r:id="rId18"/>
    <p:sldId id="269" r:id="rId19"/>
    <p:sldId id="270" r:id="rId20"/>
    <p:sldId id="271" r:id="rId21"/>
    <p:sldId id="272" r:id="rId22"/>
    <p:sldId id="273" r:id="rId23"/>
    <p:sldId id="609" r:id="rId24"/>
    <p:sldId id="613" r:id="rId25"/>
    <p:sldId id="614" r:id="rId26"/>
    <p:sldId id="615" r:id="rId27"/>
    <p:sldId id="616" r:id="rId28"/>
    <p:sldId id="611" r:id="rId29"/>
    <p:sldId id="618" r:id="rId30"/>
    <p:sldId id="619" r:id="rId31"/>
    <p:sldId id="279" r:id="rId32"/>
    <p:sldId id="280" r:id="rId33"/>
    <p:sldId id="281" r:id="rId34"/>
    <p:sldId id="620" r:id="rId35"/>
    <p:sldId id="282" r:id="rId36"/>
    <p:sldId id="606" r:id="rId37"/>
    <p:sldId id="600" r:id="rId38"/>
    <p:sldId id="283" r:id="rId39"/>
    <p:sldId id="284" r:id="rId40"/>
    <p:sldId id="285" r:id="rId41"/>
    <p:sldId id="286" r:id="rId42"/>
    <p:sldId id="608" r:id="rId43"/>
    <p:sldId id="257" r:id="rId44"/>
    <p:sldId id="333" r:id="rId45"/>
    <p:sldId id="601" r:id="rId46"/>
    <p:sldId id="335" r:id="rId47"/>
    <p:sldId id="274" r:id="rId48"/>
    <p:sldId id="275" r:id="rId49"/>
    <p:sldId id="607" r:id="rId50"/>
    <p:sldId id="276" r:id="rId51"/>
    <p:sldId id="277" r:id="rId52"/>
    <p:sldId id="278" r:id="rId53"/>
    <p:sldId id="337" r:id="rId54"/>
    <p:sldId id="621" r:id="rId55"/>
    <p:sldId id="622" r:id="rId56"/>
    <p:sldId id="569" r:id="rId57"/>
    <p:sldId id="498" r:id="rId58"/>
    <p:sldId id="568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E4095E1-6B8A-0E41-8DF2-CCF0EB64AE9E}">
          <p14:sldIdLst>
            <p14:sldId id="256"/>
          </p14:sldIdLst>
        </p14:section>
        <p14:section name="Untitled Section" id="{B752F92F-44E8-A648-95DC-2D94EF25B106}">
          <p14:sldIdLst>
            <p14:sldId id="258"/>
            <p14:sldId id="264"/>
            <p14:sldId id="265"/>
            <p14:sldId id="266"/>
            <p14:sldId id="267"/>
            <p14:sldId id="517"/>
            <p14:sldId id="605"/>
            <p14:sldId id="604"/>
            <p14:sldId id="422"/>
            <p14:sldId id="524"/>
            <p14:sldId id="528"/>
            <p14:sldId id="602"/>
            <p14:sldId id="603"/>
            <p14:sldId id="588"/>
            <p14:sldId id="268"/>
            <p14:sldId id="269"/>
            <p14:sldId id="270"/>
            <p14:sldId id="271"/>
            <p14:sldId id="272"/>
            <p14:sldId id="273"/>
            <p14:sldId id="609"/>
            <p14:sldId id="613"/>
            <p14:sldId id="614"/>
            <p14:sldId id="615"/>
            <p14:sldId id="616"/>
            <p14:sldId id="611"/>
            <p14:sldId id="618"/>
            <p14:sldId id="619"/>
            <p14:sldId id="279"/>
            <p14:sldId id="280"/>
            <p14:sldId id="281"/>
            <p14:sldId id="620"/>
            <p14:sldId id="282"/>
            <p14:sldId id="606"/>
            <p14:sldId id="600"/>
            <p14:sldId id="283"/>
            <p14:sldId id="284"/>
            <p14:sldId id="285"/>
            <p14:sldId id="286"/>
            <p14:sldId id="608"/>
            <p14:sldId id="257"/>
            <p14:sldId id="333"/>
            <p14:sldId id="601"/>
            <p14:sldId id="335"/>
            <p14:sldId id="274"/>
            <p14:sldId id="275"/>
            <p14:sldId id="607"/>
            <p14:sldId id="276"/>
            <p14:sldId id="277"/>
            <p14:sldId id="278"/>
            <p14:sldId id="337"/>
            <p14:sldId id="621"/>
            <p14:sldId id="622"/>
            <p14:sldId id="569"/>
            <p14:sldId id="498"/>
            <p14:sldId id="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94692"/>
  </p:normalViewPr>
  <p:slideViewPr>
    <p:cSldViewPr snapToGrid="0" snapToObjects="1">
      <p:cViewPr varScale="1">
        <p:scale>
          <a:sx n="131" d="100"/>
          <a:sy n="131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So we have two possible readings, represented here pictorially.  And we have two different</a:t>
            </a:r>
            <a:r>
              <a:rPr lang="en-US" baseline="0" dirty="0"/>
              <a:t> kinds of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First, there is semantic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“Flies” could be a noun, meaning insects, or it could be a verb, meaning travel by air.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And “like” could be a verb, meaning love, or it could be a preposition, meaning similar to.</a:t>
            </a:r>
            <a:endParaRPr lang="en-US" dirty="0"/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[“like” is a remarkable word: it can be used as a noun, verb, adverb, adjective, preposition, particle, conjunction, or interjection.]</a:t>
            </a:r>
            <a:endParaRPr lang="en-US" baseline="0" dirty="0"/>
          </a:p>
          <a:p>
            <a:pPr>
              <a:spcBef>
                <a:spcPct val="0"/>
              </a:spcBef>
            </a:pPr>
            <a:r>
              <a:rPr lang="en-US" baseline="0" dirty="0"/>
              <a:t>And then we also have a syntactic ambiguity.</a:t>
            </a:r>
          </a:p>
          <a:p>
            <a:pPr>
              <a:spcBef>
                <a:spcPct val="0"/>
              </a:spcBef>
            </a:pPr>
            <a:r>
              <a:rPr lang="en-US" baseline="0" dirty="0"/>
              <a:t>It could be that “fruit flies” is the subject, and “like a banana” is the predicate.</a:t>
            </a:r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aseline="0" dirty="0"/>
              <a:t>Or it could be that “fruit” is the subject, and “flies like a banana” is the predicate.</a:t>
            </a:r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These kind of ambiguities show up all over the place,</a:t>
            </a:r>
            <a:r>
              <a:rPr lang="en-US" baseline="0" dirty="0"/>
              <a:t> and as humans, we’re so good at resolving them that usually we don’t even notice them consciously.</a:t>
            </a:r>
            <a:endParaRPr lang="en-US" dirty="0"/>
          </a:p>
          <a:p>
            <a:pPr defTabSz="48330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aseline="0" dirty="0"/>
              <a:t>But sometimes, unintentional ambiguities produce a quite comic effect.  [&gt;]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F7346C-BEA1-6940-8D1B-E353FE753699}" type="slidenum">
              <a:rPr lang="en-US">
                <a:ea typeface="ＭＳ Ｐゴシック" pitchFamily="-106" charset="-128"/>
                <a:cs typeface="ＭＳ Ｐゴシック" pitchFamily="-106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6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</a:t>
            </a:r>
            <a:r>
              <a:rPr lang="en-US" baseline="0" dirty="0"/>
              <a:t> i</a:t>
            </a:r>
            <a:r>
              <a:rPr lang="en-US" dirty="0"/>
              <a:t>f you’re in AI, you’ve probably been excited about AI since you were about … eight years old.  I know I have.</a:t>
            </a:r>
          </a:p>
          <a:p>
            <a:r>
              <a:rPr lang="en-US" dirty="0"/>
              <a:t>For years, we’ve all been dreaming about having computers that can talk to us.</a:t>
            </a:r>
          </a:p>
          <a:p>
            <a:r>
              <a:rPr lang="en-US" dirty="0"/>
              <a:t>The ability to use language is an essential ingredient of the AI vision,</a:t>
            </a:r>
          </a:p>
          <a:p>
            <a:r>
              <a:rPr lang="en-US" dirty="0"/>
              <a:t>and the quest to endow</a:t>
            </a:r>
            <a:r>
              <a:rPr lang="en-US" baseline="0" dirty="0"/>
              <a:t> computers with this ability has been the ultimate driver of NLP research for more than 50 years.</a:t>
            </a:r>
          </a:p>
          <a:p>
            <a:r>
              <a:rPr lang="en-US" baseline="0" dirty="0"/>
              <a:t>This dream is ultimately the reason why I’m standing here today. [&gt;]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10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96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7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33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33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80780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09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416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60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053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1917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850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427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63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513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60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630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1800"/>
              </a:spcBef>
            </a:pPr>
            <a:r>
              <a:rPr lang="en-US" dirty="0"/>
              <a:t>This makes </a:t>
            </a:r>
            <a:r>
              <a:rPr lang="en-US" dirty="0" err="1"/>
              <a:t>convnets</a:t>
            </a:r>
            <a:r>
              <a:rPr lang="en-US" dirty="0"/>
              <a:t> data efficient when processing images (because </a:t>
            </a:r>
            <a:r>
              <a:rPr lang="en-US" i="1" dirty="0"/>
              <a:t>the visual world is fundamentally translation invariant</a:t>
            </a:r>
            <a:r>
              <a:rPr lang="en-US" dirty="0"/>
              <a:t>): they need fewer training samples to learn representations that have generalization power. </a:t>
            </a:r>
          </a:p>
          <a:p>
            <a:r>
              <a:rPr lang="en-US" dirty="0"/>
              <a:t> </a:t>
            </a:r>
            <a:r>
              <a:rPr lang="en-US" i="1" dirty="0"/>
              <a:t>They can learn spatial hierarchies of patterns (see figure 5.2)</a:t>
            </a:r>
            <a:r>
              <a:rPr lang="en-US" dirty="0"/>
              <a:t>. A first convolution layer will learn small local patterns such as edges, a second convolution layer will learn larger patterns made of the features of the first layers, and so on. This allows </a:t>
            </a:r>
            <a:r>
              <a:rPr lang="en-US" dirty="0" err="1"/>
              <a:t>convnets</a:t>
            </a:r>
            <a:r>
              <a:rPr lang="en-US" dirty="0"/>
              <a:t> to efficiently learn increasingly complex and abstract visual con- </a:t>
            </a:r>
            <a:r>
              <a:rPr lang="en-US" dirty="0" err="1"/>
              <a:t>cepts</a:t>
            </a:r>
            <a:r>
              <a:rPr lang="en-US" dirty="0"/>
              <a:t> (because </a:t>
            </a:r>
            <a:r>
              <a:rPr lang="en-US" i="1" dirty="0"/>
              <a:t>the visual world is fundamentally spatially hierarchical</a:t>
            </a:r>
            <a:r>
              <a:rPr lang="en-US" dirty="0"/>
              <a:t>). </a:t>
            </a:r>
          </a:p>
          <a:p>
            <a:pPr marL="342900" lvl="0" indent="-342900">
              <a:spcBef>
                <a:spcPts val="1800"/>
              </a:spcBef>
            </a:pPr>
            <a:endParaRPr lang="en-US" dirty="0"/>
          </a:p>
          <a:p>
            <a:pPr marL="342900" lvl="0" indent="-342900">
              <a:spcBef>
                <a:spcPts val="1800"/>
              </a:spcBef>
            </a:pPr>
            <a:endParaRPr lang="en-US" dirty="0"/>
          </a:p>
          <a:p>
            <a:pPr marL="342900" lvl="0" indent="-342900">
              <a:spcBef>
                <a:spcPts val="1800"/>
              </a:spcBef>
            </a:pPr>
            <a:r>
              <a:rPr lang="en-US" dirty="0"/>
              <a:t>Input feature map:, e.g., normalized image. For input images, depth typically corresponds to color channels.</a:t>
            </a:r>
          </a:p>
          <a:p>
            <a:pPr marL="342900" lvl="0" indent="-342900">
              <a:spcBef>
                <a:spcPts val="1800"/>
              </a:spcBef>
            </a:pPr>
            <a:r>
              <a:rPr lang="en-US" dirty="0"/>
              <a:t>Patches: stack of 3x3 filters. Applied to each pixel in input. Output depth is the number of stacked filters.</a:t>
            </a:r>
          </a:p>
          <a:p>
            <a:pPr marL="342900" lvl="0" indent="-342900">
              <a:spcBef>
                <a:spcPts val="1800"/>
              </a:spcBef>
            </a:pPr>
            <a:endParaRPr lang="en-US"/>
          </a:p>
          <a:p>
            <a:pPr marL="0" lvl="0" indent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0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cell is responsible for "remembering" values over arbitrary time intervals; hence the word "memory" in LSTM. Each of the three gates can be thought of as a "conventional" artificial neuron, as in a multi-layer (or </a:t>
            </a:r>
            <a:r>
              <a:rPr lang="en-US" dirty="0" err="1"/>
              <a:t>feedforward</a:t>
            </a:r>
            <a:r>
              <a:rPr lang="en-US" dirty="0"/>
              <a:t>) neural network: that is, they compute an activation (using an activation function) of a weighted sum. Intuitively, they can be thought as regulators of the flow of values that goes through the connections of the LSTM; hence the denotation "gate". There are connections between these gates and the cell.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79370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727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31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548AE-2084-4E0F-9FA4-184CFA97E6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61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88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After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all, l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anguage is really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the ultimate user interface – well, maybe not for all applications, maybe not for Photoshop.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But wouldn’t it be incredibly useful if you could have an interaction like this?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But this is well beyond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 what we can do today.  Take a moment to consider what makes this hard.</a:t>
            </a:r>
          </a:p>
          <a:p>
            <a:pPr eaLnBrk="1" hangingPunct="1">
              <a:buFontTx/>
              <a:buNone/>
            </a:pPr>
            <a:endParaRPr lang="en-US" baseline="0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Let me focus just on the problem of reference resolution – figuring out what various expressions refer to.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We need to recognize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that “A Bug’s Life” refers to a movie, and “Milwaukee” refers to a town.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We need 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to figure out that “it” refers to “A Bug’s Life”, “there” refers to “the Downer </a:t>
            </a:r>
            <a:r>
              <a:rPr lang="en-US" baseline="0" dirty="0">
                <a:latin typeface="Times New Roman" charset="0"/>
                <a:ea typeface="ＭＳ Ｐゴシック" charset="-128"/>
                <a:cs typeface="ＭＳ Ｐゴシック" charset="-128"/>
              </a:rPr>
              <a:t>T</a:t>
            </a: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heater”, and “that” refers to the tickets.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And we need to understand that people don’t generally buy adults and children, and therefore that the user is referring to buying adult and child tickets.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We also need to figure out that “the first show” refers to 2pm, because 2pm is earlier than 5pm and 8pm.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charset="0"/>
                <a:ea typeface="ＭＳ Ｐゴシック" charset="-128"/>
                <a:cs typeface="ＭＳ Ｐゴシック" charset="-128"/>
              </a:rPr>
              <a:t>And that’s just for reference resolution.  So this is really quite challenging.</a:t>
            </a: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 [&gt;]</a:t>
            </a:r>
          </a:p>
          <a:p>
            <a:pPr eaLnBrk="1" hangingPunct="1">
              <a:buFontTx/>
              <a:buNone/>
            </a:pPr>
            <a:endParaRPr lang="en-US" baseline="0" dirty="0">
              <a:latin typeface="+mn-lt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Domain knowledge – Bug’s life is a movie, Milwaukee is a city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Discourse – the meaning of language within a context, e.g., knowing how a conversation fits together</a:t>
            </a:r>
          </a:p>
          <a:p>
            <a:pPr eaLnBrk="1" hangingPunct="1">
              <a:buFontTx/>
              <a:buNone/>
            </a:pPr>
            <a:r>
              <a:rPr lang="en-US" baseline="0" dirty="0">
                <a:latin typeface="+mn-lt"/>
                <a:ea typeface="ＭＳ Ｐゴシック" pitchFamily="-106" charset="-128"/>
                <a:cs typeface="ＭＳ Ｐゴシック" pitchFamily="-106" charset="-128"/>
              </a:rPr>
              <a:t>World knowledge – the knowledge that we already have and can draw on in a conversation</a:t>
            </a:r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8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big obstacle is that the</a:t>
            </a:r>
            <a:r>
              <a:rPr lang="en-US" baseline="0" dirty="0"/>
              <a:t> relation between meanings and expressions is not one-to-one.  Far from it.</a:t>
            </a:r>
          </a:p>
          <a:p>
            <a:r>
              <a:rPr lang="en-US" baseline="0" dirty="0"/>
              <a:t>First, one meaning can be expressed in many different ways – so this thing can be described as “soda”, or a “soft drink”, or “pop”.</a:t>
            </a:r>
          </a:p>
          <a:p>
            <a:r>
              <a:rPr lang="en-US" baseline="0" dirty="0"/>
              <a:t>And conversely, one expression can have many different meanings – so “pop” can refer to the </a:t>
            </a:r>
            <a:r>
              <a:rPr lang="en-US" baseline="0" dirty="0" err="1"/>
              <a:t>Biebster</a:t>
            </a:r>
            <a:r>
              <a:rPr lang="en-US" baseline="0" dirty="0"/>
              <a:t>, or your Dad, or even Pop Art.  [&gt;]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D04F-24D2-1447-A108-9F7AC2C9C76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9145" y="3405835"/>
            <a:ext cx="5047611" cy="3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09145" y="2366057"/>
            <a:ext cx="5047611" cy="8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3666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4" name="Google Shape;14;p2"/>
          <p:cNvCxnSpPr/>
          <p:nvPr/>
        </p:nvCxnSpPr>
        <p:spPr>
          <a:xfrm>
            <a:off x="486114" y="3295019"/>
            <a:ext cx="4547308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797A-FDA2-4E9C-BE85-BF59A020445F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20FB-EC85-4FB1-B6A4-5F93CD20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90248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15289" y="551021"/>
            <a:ext cx="8313500" cy="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15289" y="986111"/>
            <a:ext cx="8313500" cy="43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15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bg>
      <p:bgPr>
        <a:gradFill>
          <a:gsLst>
            <a:gs pos="0">
              <a:srgbClr val="7030A0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448766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797A-FDA2-4E9C-BE85-BF59A020445F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20FB-EC85-4FB1-B6A4-5F93CD20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32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2448425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bg>
      <p:bgPr>
        <a:gradFill>
          <a:gsLst>
            <a:gs pos="0">
              <a:srgbClr val="7030A0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430625" y="1752530"/>
            <a:ext cx="8290560" cy="309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8313420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5874774" y="4818098"/>
            <a:ext cx="2302388" cy="20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7"/>
              <a:buFont typeface="Trebuchet MS"/>
              <a:buNone/>
            </a:pPr>
            <a:r>
              <a:rPr lang="en-US" sz="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415290" y="527939"/>
            <a:ext cx="493509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426720" y="1752529"/>
            <a:ext cx="4921528" cy="307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Noto Sans Symbols"/>
              <a:buChar char="▪"/>
              <a:defRPr sz="1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415290" y="986111"/>
            <a:ext cx="4935098" cy="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67"/>
              </a:spcBef>
              <a:spcAft>
                <a:spcPts val="0"/>
              </a:spcAft>
              <a:buClr>
                <a:schemeClr val="lt2"/>
              </a:buClr>
              <a:buSzPts val="1667"/>
              <a:buFont typeface="Trebuchet MS"/>
              <a:buNone/>
              <a:defRPr sz="2333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1294581" y="4460526"/>
            <a:ext cx="6554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16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7726" y="4285105"/>
            <a:ext cx="6268896" cy="8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15290" y="4307895"/>
            <a:ext cx="831342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6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 userDrawn="1"/>
        </p:nvSpPr>
        <p:spPr>
          <a:xfrm rot="10800000">
            <a:off x="0" y="1274323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 userDrawn="1"/>
        </p:nvSpPr>
        <p:spPr>
          <a:xfrm rot="10800000">
            <a:off x="2" y="14589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453" y="544610"/>
            <a:ext cx="831109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667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1169" y="1668640"/>
            <a:ext cx="8290776" cy="325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4454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–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2"/>
              </a:buClr>
              <a:buSzPts val="1667"/>
              <a:buFont typeface="Trebuchet MS"/>
              <a:buChar char="»"/>
              <a:defRPr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3" r:id="rId10"/>
    <p:sldLayoutId id="2147483677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www.worth1000.com/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homepages.inf.ed.ac.uk/csutton/publications/crftut-fnt.pdf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homepages.inf.ed.ac.uk/csutton/publications/crftut-fnt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24d.stanford.edu/syllabus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ensorflow.org/versions/r0.8/tutorials/index.html" TargetMode="External"/><Relationship Id="rId5" Type="http://schemas.openxmlformats.org/officeDocument/2006/relationships/hyperlink" Target="http://www.iro.umontreal.ca/~bengioy/dlbook/" TargetMode="External"/><Relationship Id="rId4" Type="http://schemas.openxmlformats.org/officeDocument/2006/relationships/hyperlink" Target="https://www.coursera.org/course/neuralnet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.ctsi.mcw.edu/nlp/" TargetMode="External"/><Relationship Id="rId2" Type="http://schemas.openxmlformats.org/officeDocument/2006/relationships/hyperlink" Target="https://cis.ctsi.mcw.edu/deid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ayurbain/ctsi-mcw-deid-service" TargetMode="External"/><Relationship Id="rId4" Type="http://schemas.openxmlformats.org/officeDocument/2006/relationships/hyperlink" Target="https://github.com/jayurbain/machine-learn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.ctsi.mcw.edu/nl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4-201-103-221.compute-1.amazonaws.com:808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409143" y="3425289"/>
            <a:ext cx="5047500" cy="3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Jay Urbain, PhD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Professor, Electrical Engineering and Computer Science Department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Milwaukee School of Engineering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 err="1"/>
              <a:t>urbain@msoe.edu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dirty="0"/>
              <a:t>July 2018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09142" y="2521701"/>
            <a:ext cx="829459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76175" rIns="76175" bIns="761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Deep Learning for NLP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409142" y="3823305"/>
            <a:ext cx="8501393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"/>
              <a:buFont typeface="Trebuchet MS"/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66CCC-B0F4-2445-85B2-95371461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87" y="298257"/>
            <a:ext cx="3594100" cy="2409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14" y="1984666"/>
            <a:ext cx="1000125" cy="100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Language: the ultimate UI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857500" y="1403693"/>
            <a:ext cx="3256400" cy="342900"/>
          </a:xfrm>
          <a:prstGeom prst="wedgeRoundRectCallout">
            <a:avLst>
              <a:gd name="adj1" fmla="val -59762"/>
              <a:gd name="adj2" fmla="val 5419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Where is </a:t>
            </a:r>
            <a:r>
              <a:rPr lang="en-US" sz="1200" dirty="0">
                <a:solidFill>
                  <a:srgbClr val="FF0000"/>
                </a:solidFill>
              </a:rPr>
              <a:t>A Bug’s Life</a:t>
            </a:r>
            <a:r>
              <a:rPr lang="en-US" sz="1200" dirty="0">
                <a:solidFill>
                  <a:schemeClr val="tx1"/>
                </a:solidFill>
              </a:rPr>
              <a:t> playing in </a:t>
            </a:r>
            <a:r>
              <a:rPr lang="en-US" sz="1200" dirty="0">
                <a:solidFill>
                  <a:srgbClr val="FF0000"/>
                </a:solidFill>
              </a:rPr>
              <a:t>Milwaukee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120153" y="1860893"/>
            <a:ext cx="3166347" cy="342900"/>
          </a:xfrm>
          <a:prstGeom prst="wedgeRoundRectCallout">
            <a:avLst>
              <a:gd name="adj1" fmla="val 61473"/>
              <a:gd name="adj2" fmla="val 3319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A Bug’s Life is playing at the Downer Theater.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857500" y="2318093"/>
            <a:ext cx="1767531" cy="342900"/>
          </a:xfrm>
          <a:prstGeom prst="wedgeRoundRectCallout">
            <a:avLst>
              <a:gd name="adj1" fmla="val -59995"/>
              <a:gd name="adj2" fmla="val 2151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When is </a:t>
            </a:r>
            <a:r>
              <a:rPr lang="en-US" sz="1200" dirty="0">
                <a:solidFill>
                  <a:srgbClr val="0000FF"/>
                </a:solidFill>
              </a:rPr>
              <a:t>it</a:t>
            </a:r>
            <a:r>
              <a:rPr lang="en-US" sz="1200" dirty="0">
                <a:solidFill>
                  <a:srgbClr val="000000"/>
                </a:solidFill>
              </a:rPr>
              <a:t> playing </a:t>
            </a:r>
            <a:r>
              <a:rPr lang="en-US" sz="1200" dirty="0">
                <a:solidFill>
                  <a:srgbClr val="0000FF"/>
                </a:solidFill>
              </a:rPr>
              <a:t>there</a:t>
            </a:r>
            <a:r>
              <a:rPr lang="en-US" sz="12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60643" y="2775293"/>
            <a:ext cx="2325857" cy="342900"/>
          </a:xfrm>
          <a:prstGeom prst="wedgeRoundRectCallout">
            <a:avLst>
              <a:gd name="adj1" fmla="val 65033"/>
              <a:gd name="adj2" fmla="val -5784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It’s playing at 2pm, 5pm, and 8pm.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857500" y="3225210"/>
            <a:ext cx="3429000" cy="548640"/>
          </a:xfrm>
          <a:prstGeom prst="wedgeRoundRectCallout">
            <a:avLst>
              <a:gd name="adj1" fmla="val -60229"/>
              <a:gd name="adj2" fmla="val -5288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</a:rPr>
              <a:t>OK.  I’d like 1 </a:t>
            </a:r>
            <a:r>
              <a:rPr lang="en-US" sz="1200" dirty="0">
                <a:solidFill>
                  <a:srgbClr val="008000"/>
                </a:solidFill>
              </a:rPr>
              <a:t>adult</a:t>
            </a:r>
            <a:r>
              <a:rPr lang="en-US" sz="1200" dirty="0">
                <a:solidFill>
                  <a:srgbClr val="000000"/>
                </a:solidFill>
              </a:rPr>
              <a:t> and 2 </a:t>
            </a:r>
            <a:r>
              <a:rPr lang="en-US" sz="1200" dirty="0">
                <a:solidFill>
                  <a:srgbClr val="008000"/>
                </a:solidFill>
              </a:rPr>
              <a:t>children</a:t>
            </a:r>
            <a:r>
              <a:rPr lang="en-US" sz="1200" dirty="0">
                <a:solidFill>
                  <a:srgbClr val="000000"/>
                </a:solidFill>
              </a:rPr>
              <a:t> for </a:t>
            </a:r>
            <a:r>
              <a:rPr lang="en-US" sz="1200" dirty="0">
                <a:solidFill>
                  <a:srgbClr val="008000"/>
                </a:solidFill>
              </a:rPr>
              <a:t>the first show</a:t>
            </a:r>
            <a:r>
              <a:rPr lang="en-US" sz="1200" dirty="0">
                <a:solidFill>
                  <a:srgbClr val="000000"/>
                </a:solidFill>
              </a:rPr>
              <a:t>.</a:t>
            </a:r>
          </a:p>
          <a:p>
            <a:r>
              <a:rPr lang="en-US" sz="1200" dirty="0">
                <a:solidFill>
                  <a:srgbClr val="000000"/>
                </a:solidFill>
              </a:rPr>
              <a:t>How much would </a:t>
            </a:r>
            <a:r>
              <a:rPr lang="en-US" sz="1200" dirty="0">
                <a:solidFill>
                  <a:srgbClr val="0000FF"/>
                </a:solidFill>
              </a:rPr>
              <a:t>that</a:t>
            </a:r>
            <a:r>
              <a:rPr lang="en-US" sz="1200" dirty="0">
                <a:solidFill>
                  <a:srgbClr val="000000"/>
                </a:solidFill>
              </a:rPr>
              <a:t> cost?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94" y="1973236"/>
            <a:ext cx="901065" cy="1011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7477" y="4176840"/>
            <a:ext cx="6369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But we need </a:t>
            </a:r>
            <a:r>
              <a:rPr lang="en-US" sz="1500" dirty="0">
                <a:solidFill>
                  <a:srgbClr val="FF0000"/>
                </a:solidFill>
                <a:latin typeface="+mn-lt"/>
              </a:rPr>
              <a:t>domain knowledge</a:t>
            </a:r>
            <a:r>
              <a:rPr lang="en-US" sz="1500" dirty="0">
                <a:latin typeface="+mn-lt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+mn-lt"/>
              </a:rPr>
              <a:t>discourse knowledge</a:t>
            </a:r>
            <a:r>
              <a:rPr lang="en-US" sz="1500" dirty="0">
                <a:latin typeface="+mn-lt"/>
              </a:rPr>
              <a:t>,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world knowledge</a:t>
            </a:r>
            <a:endParaRPr lang="en-US" sz="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72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Meanings and expressions</a:t>
            </a:r>
          </a:p>
        </p:txBody>
      </p:sp>
      <p:grpSp>
        <p:nvGrpSpPr>
          <p:cNvPr id="20485" name="Group 73"/>
          <p:cNvGrpSpPr>
            <a:grpSpLocks/>
          </p:cNvGrpSpPr>
          <p:nvPr/>
        </p:nvGrpSpPr>
        <p:grpSpPr bwMode="auto">
          <a:xfrm>
            <a:off x="5208985" y="1823508"/>
            <a:ext cx="1601390" cy="2331244"/>
            <a:chOff x="5422083" y="2652251"/>
            <a:chExt cx="2134324" cy="3108960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5498252" y="2652251"/>
              <a:ext cx="906096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6375784" y="3333427"/>
              <a:ext cx="1180623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5422083" y="3795485"/>
              <a:ext cx="799777" cy="457293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>
              <a:spLocks/>
            </p:cNvSpPr>
            <p:nvPr/>
          </p:nvSpPr>
          <p:spPr>
            <a:xfrm>
              <a:off x="6404348" y="4603687"/>
              <a:ext cx="1152059" cy="455706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>
              <a:spLocks/>
            </p:cNvSpPr>
            <p:nvPr/>
          </p:nvSpPr>
          <p:spPr>
            <a:xfrm>
              <a:off x="5690262" y="5303918"/>
              <a:ext cx="906097" cy="457293"/>
            </a:xfrm>
            <a:prstGeom prst="roundRect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486" name="Group 41"/>
          <p:cNvGrpSpPr>
            <a:grpSpLocks/>
          </p:cNvGrpSpPr>
          <p:nvPr/>
        </p:nvGrpSpPr>
        <p:grpSpPr bwMode="auto">
          <a:xfrm>
            <a:off x="2532460" y="1648486"/>
            <a:ext cx="689372" cy="685800"/>
            <a:chOff x="1483533" y="2499851"/>
            <a:chExt cx="918594" cy="914400"/>
          </a:xfrm>
        </p:grpSpPr>
        <p:pic>
          <p:nvPicPr>
            <p:cNvPr id="20511" name="Picture 3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83533" y="2499851"/>
              <a:ext cx="918594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Oval 19"/>
            <p:cNvSpPr>
              <a:spLocks/>
            </p:cNvSpPr>
            <p:nvPr/>
          </p:nvSpPr>
          <p:spPr>
            <a:xfrm>
              <a:off x="1483533" y="2499851"/>
              <a:ext cx="913835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7" name="Group 40"/>
          <p:cNvGrpSpPr>
            <a:grpSpLocks/>
          </p:cNvGrpSpPr>
          <p:nvPr/>
        </p:nvGrpSpPr>
        <p:grpSpPr bwMode="auto">
          <a:xfrm>
            <a:off x="3055144" y="2325952"/>
            <a:ext cx="685800" cy="685800"/>
            <a:chOff x="3245520" y="2499851"/>
            <a:chExt cx="914400" cy="914400"/>
          </a:xfrm>
        </p:grpSpPr>
        <p:pic>
          <p:nvPicPr>
            <p:cNvPr id="20509" name="Picture 3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17427" y="2545571"/>
              <a:ext cx="570586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>
              <a:spLocks/>
            </p:cNvSpPr>
            <p:nvPr/>
          </p:nvSpPr>
          <p:spPr>
            <a:xfrm>
              <a:off x="3245520" y="2499851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8" name="Group 42"/>
          <p:cNvGrpSpPr>
            <a:grpSpLocks/>
          </p:cNvGrpSpPr>
          <p:nvPr/>
        </p:nvGrpSpPr>
        <p:grpSpPr bwMode="auto">
          <a:xfrm>
            <a:off x="2253854" y="2852208"/>
            <a:ext cx="685800" cy="692944"/>
            <a:chOff x="2093133" y="3726671"/>
            <a:chExt cx="914400" cy="924568"/>
          </a:xfrm>
        </p:grpSpPr>
        <p:pic>
          <p:nvPicPr>
            <p:cNvPr id="20507" name="Picture 3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78223" y="3726671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Oval 22"/>
            <p:cNvSpPr>
              <a:spLocks/>
            </p:cNvSpPr>
            <p:nvPr/>
          </p:nvSpPr>
          <p:spPr>
            <a:xfrm>
              <a:off x="2093133" y="3736203"/>
              <a:ext cx="914400" cy="915036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89" name="Group 38"/>
          <p:cNvGrpSpPr>
            <a:grpSpLocks/>
          </p:cNvGrpSpPr>
          <p:nvPr/>
        </p:nvGrpSpPr>
        <p:grpSpPr bwMode="auto">
          <a:xfrm>
            <a:off x="2681288" y="3811852"/>
            <a:ext cx="685800" cy="685800"/>
            <a:chOff x="3007533" y="5239495"/>
            <a:chExt cx="914400" cy="914400"/>
          </a:xfrm>
        </p:grpSpPr>
        <p:pic>
          <p:nvPicPr>
            <p:cNvPr id="20505" name="Picture 3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72219" y="5288247"/>
              <a:ext cx="82296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Oval 24"/>
            <p:cNvSpPr>
              <a:spLocks/>
            </p:cNvSpPr>
            <p:nvPr/>
          </p:nvSpPr>
          <p:spPr>
            <a:xfrm>
              <a:off x="3007533" y="5239495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0490" name="Group 39"/>
          <p:cNvGrpSpPr>
            <a:grpSpLocks/>
          </p:cNvGrpSpPr>
          <p:nvPr/>
        </p:nvGrpSpPr>
        <p:grpSpPr bwMode="auto">
          <a:xfrm>
            <a:off x="3269456" y="3160580"/>
            <a:ext cx="685800" cy="685800"/>
            <a:chOff x="3441007" y="4023851"/>
            <a:chExt cx="914400" cy="914400"/>
          </a:xfrm>
        </p:grpSpPr>
        <p:pic>
          <p:nvPicPr>
            <p:cNvPr id="20503" name="Picture 3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70632" y="4069571"/>
              <a:ext cx="655150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Oval 21"/>
            <p:cNvSpPr>
              <a:spLocks/>
            </p:cNvSpPr>
            <p:nvPr/>
          </p:nvSpPr>
          <p:spPr>
            <a:xfrm>
              <a:off x="3441007" y="4023851"/>
              <a:ext cx="914400" cy="914400"/>
            </a:xfrm>
            <a:prstGeom prst="ellipse">
              <a:avLst/>
            </a:prstGeom>
            <a:noFill/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11" name="Group 80"/>
          <p:cNvGrpSpPr>
            <a:grpSpLocks/>
          </p:cNvGrpSpPr>
          <p:nvPr/>
        </p:nvGrpSpPr>
        <p:grpSpPr bwMode="auto">
          <a:xfrm>
            <a:off x="3740944" y="1986220"/>
            <a:ext cx="2205038" cy="1988344"/>
            <a:chOff x="3463411" y="2869197"/>
            <a:chExt cx="2940667" cy="2651760"/>
          </a:xfrm>
        </p:grpSpPr>
        <p:cxnSp>
          <p:nvCxnSpPr>
            <p:cNvPr id="49" name="Straight Connector 48"/>
            <p:cNvCxnSpPr>
              <a:stCxn id="21" idx="6"/>
              <a:endCxn id="28" idx="1"/>
            </p:cNvCxnSpPr>
            <p:nvPr/>
          </p:nvCxnSpPr>
          <p:spPr>
            <a:xfrm>
              <a:off x="3463411" y="3767937"/>
              <a:ext cx="2940667" cy="1051971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1" idx="6"/>
              <a:endCxn id="16" idx="1"/>
            </p:cNvCxnSpPr>
            <p:nvPr/>
          </p:nvCxnSpPr>
          <p:spPr>
            <a:xfrm flipV="1">
              <a:off x="3463411" y="2869197"/>
              <a:ext cx="2034015" cy="8987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27" idx="1"/>
            </p:cNvCxnSpPr>
            <p:nvPr/>
          </p:nvCxnSpPr>
          <p:spPr>
            <a:xfrm>
              <a:off x="3463411" y="3767937"/>
              <a:ext cx="1957799" cy="244534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26" idx="1"/>
            </p:cNvCxnSpPr>
            <p:nvPr/>
          </p:nvCxnSpPr>
          <p:spPr>
            <a:xfrm flipV="1">
              <a:off x="3463411" y="3550397"/>
              <a:ext cx="2912086" cy="2175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1" idx="6"/>
              <a:endCxn id="29" idx="1"/>
            </p:cNvCxnSpPr>
            <p:nvPr/>
          </p:nvCxnSpPr>
          <p:spPr>
            <a:xfrm>
              <a:off x="3463411" y="3767937"/>
              <a:ext cx="2226142" cy="175302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939654" y="1982648"/>
            <a:ext cx="2269331" cy="2163366"/>
            <a:chOff x="2395777" y="2864124"/>
            <a:chExt cx="3026306" cy="2885432"/>
          </a:xfrm>
        </p:grpSpPr>
        <p:cxnSp>
          <p:nvCxnSpPr>
            <p:cNvPr id="61" name="Straight Connector 60"/>
            <p:cNvCxnSpPr>
              <a:stCxn id="22" idx="6"/>
              <a:endCxn id="27" idx="1"/>
            </p:cNvCxnSpPr>
            <p:nvPr/>
          </p:nvCxnSpPr>
          <p:spPr>
            <a:xfrm flipV="1">
              <a:off x="3750152" y="4012263"/>
              <a:ext cx="1671931" cy="868646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0" idx="6"/>
              <a:endCxn id="27" idx="1"/>
            </p:cNvCxnSpPr>
            <p:nvPr/>
          </p:nvCxnSpPr>
          <p:spPr>
            <a:xfrm>
              <a:off x="2767317" y="2864124"/>
              <a:ext cx="2654766" cy="1148139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5" idx="6"/>
              <a:endCxn id="27" idx="1"/>
            </p:cNvCxnSpPr>
            <p:nvPr/>
          </p:nvCxnSpPr>
          <p:spPr>
            <a:xfrm flipV="1">
              <a:off x="2965789" y="4012263"/>
              <a:ext cx="2456294" cy="1737293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3" idx="6"/>
              <a:endCxn id="27" idx="1"/>
            </p:cNvCxnSpPr>
            <p:nvPr/>
          </p:nvCxnSpPr>
          <p:spPr>
            <a:xfrm flipV="1">
              <a:off x="2395777" y="4012263"/>
              <a:ext cx="3026306" cy="466878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74"/>
          <p:cNvGrpSpPr/>
          <p:nvPr/>
        </p:nvGrpSpPr>
        <p:grpSpPr>
          <a:xfrm>
            <a:off x="5211607" y="1819736"/>
            <a:ext cx="1600743" cy="2331720"/>
            <a:chOff x="5422083" y="2652251"/>
            <a:chExt cx="2134324" cy="3108960"/>
          </a:xfrm>
          <a:noFill/>
        </p:grpSpPr>
        <p:sp>
          <p:nvSpPr>
            <p:cNvPr id="76" name="Rounded Rectangle 75"/>
            <p:cNvSpPr>
              <a:spLocks/>
            </p:cNvSpPr>
            <p:nvPr/>
          </p:nvSpPr>
          <p:spPr>
            <a:xfrm>
              <a:off x="5499007" y="2652251"/>
              <a:ext cx="90507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soda</a:t>
              </a:r>
            </a:p>
          </p:txBody>
        </p:sp>
        <p:sp>
          <p:nvSpPr>
            <p:cNvPr id="77" name="Rounded Rectangle 76"/>
            <p:cNvSpPr>
              <a:spLocks/>
            </p:cNvSpPr>
            <p:nvPr/>
          </p:nvSpPr>
          <p:spPr>
            <a:xfrm>
              <a:off x="6376576" y="3332979"/>
              <a:ext cx="117983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soft drink</a:t>
              </a:r>
            </a:p>
          </p:txBody>
        </p:sp>
        <p:sp>
          <p:nvSpPr>
            <p:cNvPr id="78" name="Rounded Rectangle 77"/>
            <p:cNvSpPr>
              <a:spLocks/>
            </p:cNvSpPr>
            <p:nvPr/>
          </p:nvSpPr>
          <p:spPr>
            <a:xfrm>
              <a:off x="5422083" y="3795251"/>
              <a:ext cx="800214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pop</a:t>
              </a:r>
            </a:p>
          </p:txBody>
        </p:sp>
        <p:sp>
          <p:nvSpPr>
            <p:cNvPr id="79" name="Rounded Rectangle 78"/>
            <p:cNvSpPr>
              <a:spLocks/>
            </p:cNvSpPr>
            <p:nvPr/>
          </p:nvSpPr>
          <p:spPr>
            <a:xfrm>
              <a:off x="6404078" y="4602971"/>
              <a:ext cx="1152329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beverage</a:t>
              </a:r>
            </a:p>
          </p:txBody>
        </p:sp>
        <p:sp>
          <p:nvSpPr>
            <p:cNvPr id="80" name="Rounded Rectangle 79"/>
            <p:cNvSpPr>
              <a:spLocks/>
            </p:cNvSpPr>
            <p:nvPr/>
          </p:nvSpPr>
          <p:spPr>
            <a:xfrm>
              <a:off x="5690775" y="5304011"/>
              <a:ext cx="905071" cy="457200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Coke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71650" y="1200150"/>
            <a:ext cx="4681090" cy="25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Big obstacle: relation between meanings and expressions is not one-to-one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5950" y="222885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Biebster</a:t>
            </a:r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0" y="4286250"/>
            <a:ext cx="1446104" cy="714375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9" idx="1"/>
          </p:cNvCxnSpPr>
          <p:nvPr/>
        </p:nvCxnSpPr>
        <p:spPr>
          <a:xfrm flipH="1">
            <a:off x="4686300" y="3983302"/>
            <a:ext cx="723900" cy="417248"/>
          </a:xfrm>
          <a:prstGeom prst="line">
            <a:avLst/>
          </a:prstGeom>
          <a:ln w="63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3500" y="4743450"/>
            <a:ext cx="2472152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Many expressions, many meanings …</a:t>
            </a:r>
          </a:p>
        </p:txBody>
      </p:sp>
    </p:spTree>
    <p:extLst>
      <p:ext uri="{BB962C8B-B14F-4D97-AF65-F5344CB8AC3E}">
        <p14:creationId xmlns:p14="http://schemas.microsoft.com/office/powerpoint/2010/main" val="2072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2968229" y="3825479"/>
            <a:ext cx="3351609" cy="715565"/>
            <a:chOff x="2434194" y="5100670"/>
            <a:chExt cx="4468263" cy="954340"/>
          </a:xfrm>
        </p:grpSpPr>
        <p:sp>
          <p:nvSpPr>
            <p:cNvPr id="51" name="Rounded Rectangle 50"/>
            <p:cNvSpPr/>
            <p:nvPr/>
          </p:nvSpPr>
          <p:spPr>
            <a:xfrm>
              <a:off x="2434194" y="5688201"/>
              <a:ext cx="490477" cy="366809"/>
            </a:xfrm>
            <a:prstGeom prst="roundRect">
              <a:avLst/>
            </a:prstGeom>
            <a:solidFill>
              <a:srgbClr val="FF008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00869" y="5688201"/>
              <a:ext cx="501588" cy="366809"/>
            </a:xfrm>
            <a:prstGeom prst="roundRect">
              <a:avLst/>
            </a:prstGeom>
            <a:solidFill>
              <a:srgbClr val="FF008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cxnSp>
          <p:nvCxnSpPr>
            <p:cNvPr id="67" name="Straight Connector 66"/>
            <p:cNvCxnSpPr>
              <a:stCxn id="51" idx="0"/>
              <a:endCxn id="55" idx="1"/>
            </p:cNvCxnSpPr>
            <p:nvPr/>
          </p:nvCxnSpPr>
          <p:spPr>
            <a:xfrm rot="5400000" flipH="1" flipV="1">
              <a:off x="2966621" y="4812688"/>
              <a:ext cx="587531" cy="1163494"/>
            </a:xfrm>
            <a:prstGeom prst="line">
              <a:avLst/>
            </a:prstGeom>
            <a:ln>
              <a:solidFill>
                <a:srgbClr val="FF0080">
                  <a:alpha val="7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2" idx="0"/>
              <a:endCxn id="55" idx="3"/>
            </p:cNvCxnSpPr>
            <p:nvPr/>
          </p:nvCxnSpPr>
          <p:spPr>
            <a:xfrm rot="16200000" flipV="1">
              <a:off x="5601547" y="4638085"/>
              <a:ext cx="587531" cy="1512701"/>
            </a:xfrm>
            <a:prstGeom prst="line">
              <a:avLst/>
            </a:prstGeom>
            <a:ln>
              <a:solidFill>
                <a:srgbClr val="FF0080">
                  <a:alpha val="7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Syntactic &amp; semantic ambiguity</a:t>
            </a:r>
          </a:p>
        </p:txBody>
      </p:sp>
      <p:pic>
        <p:nvPicPr>
          <p:cNvPr id="2560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2954" y="1246585"/>
            <a:ext cx="10477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3057" y="1246585"/>
            <a:ext cx="147518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2016919" y="2836069"/>
            <a:ext cx="5234690" cy="1457325"/>
            <a:chOff x="1165935" y="3781891"/>
            <a:chExt cx="6979100" cy="1942372"/>
          </a:xfrm>
        </p:grpSpPr>
        <p:grpSp>
          <p:nvGrpSpPr>
            <p:cNvPr id="25621" name="Group 43"/>
            <p:cNvGrpSpPr>
              <a:grpSpLocks/>
            </p:cNvGrpSpPr>
            <p:nvPr/>
          </p:nvGrpSpPr>
          <p:grpSpPr bwMode="auto">
            <a:xfrm>
              <a:off x="1165935" y="4243681"/>
              <a:ext cx="2945473" cy="1478996"/>
              <a:chOff x="1165935" y="4243681"/>
              <a:chExt cx="2945473" cy="1478996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5400000" flipH="1" flipV="1">
                <a:off x="1566790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 flipV="1">
                <a:off x="1912841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H="1" flipV="1">
                <a:off x="3022427" y="5528260"/>
                <a:ext cx="253905" cy="1349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V="1">
                <a:off x="3370064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 flipH="1" flipV="1">
                <a:off x="2351034" y="5250541"/>
                <a:ext cx="736324" cy="20794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6200000" flipV="1">
                <a:off x="2942263" y="5011712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 flipH="1" flipV="1">
                <a:off x="1818465" y="4581603"/>
                <a:ext cx="736324" cy="5809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16200000" flipV="1">
                <a:off x="2594624" y="4529293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165935" y="5165673"/>
                <a:ext cx="2945473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NP                          NP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65935" y="4705470"/>
                <a:ext cx="2423999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     VP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65935" y="4243681"/>
                <a:ext cx="1940995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S</a:t>
                </a:r>
              </a:p>
            </p:txBody>
          </p:sp>
        </p:grpSp>
        <p:grpSp>
          <p:nvGrpSpPr>
            <p:cNvPr id="25622" name="Group 44"/>
            <p:cNvGrpSpPr>
              <a:grpSpLocks/>
            </p:cNvGrpSpPr>
            <p:nvPr/>
          </p:nvGrpSpPr>
          <p:grpSpPr bwMode="auto">
            <a:xfrm>
              <a:off x="5116948" y="3781891"/>
              <a:ext cx="3028087" cy="1942372"/>
              <a:chOff x="5116948" y="3781891"/>
              <a:chExt cx="3028087" cy="1942372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7017885" y="5528260"/>
                <a:ext cx="253905" cy="1349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16200000" flipV="1">
                <a:off x="7364730" y="5527466"/>
                <a:ext cx="253905" cy="13651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 flipH="1" flipV="1">
                <a:off x="5414622" y="5596517"/>
                <a:ext cx="253905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6430624" y="5252127"/>
                <a:ext cx="736324" cy="20794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6200000" flipV="1">
                <a:off x="7032172" y="5010918"/>
                <a:ext cx="253905" cy="20477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 flipH="1" flipV="1">
                <a:off x="5733037" y="4905353"/>
                <a:ext cx="1193353" cy="44129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 flipV="1">
                <a:off x="6669453" y="4554683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H="1" flipV="1">
                <a:off x="5270313" y="4317372"/>
                <a:ext cx="1193353" cy="6524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6200000" flipV="1">
                <a:off x="6312290" y="4072264"/>
                <a:ext cx="253905" cy="20318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137584" y="5167260"/>
                <a:ext cx="3007451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NP                                  NP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37584" y="4705470"/>
                <a:ext cx="2597110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        PP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7584" y="4243681"/>
                <a:ext cx="2135479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      VP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16948" y="3781891"/>
                <a:ext cx="1652474" cy="3691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rPr>
                  <a:t>                      S</a:t>
                </a:r>
              </a:p>
            </p:txBody>
          </p:sp>
        </p:grpSp>
      </p:grpSp>
      <p:sp>
        <p:nvSpPr>
          <p:cNvPr id="25607" name="TextBox 49"/>
          <p:cNvSpPr txBox="1">
            <a:spLocks noChangeArrowheads="1"/>
          </p:cNvSpPr>
          <p:nvPr/>
        </p:nvSpPr>
        <p:spPr bwMode="auto">
          <a:xfrm>
            <a:off x="6691602" y="4958745"/>
            <a:ext cx="1316386" cy="207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750" dirty="0">
                <a:latin typeface="Calibri" pitchFamily="-106" charset="0"/>
              </a:rPr>
              <a:t>photos from </a:t>
            </a:r>
            <a:r>
              <a:rPr lang="en-US" sz="750" dirty="0">
                <a:latin typeface="Calibri" pitchFamily="-106" charset="0"/>
                <a:hlinkClick r:id="rId5"/>
              </a:rPr>
              <a:t>worth1000.com</a:t>
            </a:r>
            <a:endParaRPr lang="en-US" sz="750" dirty="0">
              <a:latin typeface="Calibri" pitchFamily="-106" charset="0"/>
            </a:endParaRPr>
          </a:p>
        </p:txBody>
      </p:sp>
      <p:grpSp>
        <p:nvGrpSpPr>
          <p:cNvPr id="24" name="Group 91"/>
          <p:cNvGrpSpPr>
            <a:grpSpLocks/>
          </p:cNvGrpSpPr>
          <p:nvPr/>
        </p:nvGrpSpPr>
        <p:grpSpPr bwMode="auto">
          <a:xfrm>
            <a:off x="2540794" y="3521869"/>
            <a:ext cx="3402806" cy="1019175"/>
            <a:chOff x="1863657" y="4695900"/>
            <a:chExt cx="4536556" cy="1359110"/>
          </a:xfrm>
        </p:grpSpPr>
        <p:sp>
          <p:nvSpPr>
            <p:cNvPr id="55" name="Rounded Rectangle 54"/>
            <p:cNvSpPr/>
            <p:nvPr/>
          </p:nvSpPr>
          <p:spPr>
            <a:xfrm>
              <a:off x="3841456" y="4695900"/>
              <a:ext cx="1296840" cy="80975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semantic ambiguity</a:t>
              </a:r>
            </a:p>
          </p:txBody>
        </p:sp>
        <p:grpSp>
          <p:nvGrpSpPr>
            <p:cNvPr id="25616" name="Group 84"/>
            <p:cNvGrpSpPr>
              <a:grpSpLocks/>
            </p:cNvGrpSpPr>
            <p:nvPr/>
          </p:nvGrpSpPr>
          <p:grpSpPr bwMode="auto">
            <a:xfrm>
              <a:off x="1863657" y="5100670"/>
              <a:ext cx="4536556" cy="954340"/>
              <a:chOff x="1863657" y="5100670"/>
              <a:chExt cx="4536556" cy="95434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1863657" y="5688242"/>
                <a:ext cx="569848" cy="366768"/>
              </a:xfrm>
              <a:prstGeom prst="roundRect">
                <a:avLst/>
              </a:prstGeom>
              <a:solidFill>
                <a:srgbClr val="FF8000">
                  <a:alpha val="7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5830366" y="5688242"/>
                <a:ext cx="569847" cy="366768"/>
              </a:xfrm>
              <a:prstGeom prst="roundRect">
                <a:avLst/>
              </a:prstGeom>
              <a:solidFill>
                <a:srgbClr val="FF8000">
                  <a:alpha val="7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cxnSp>
            <p:nvCxnSpPr>
              <p:cNvPr id="63" name="Straight Connector 62"/>
              <p:cNvCxnSpPr>
                <a:stCxn id="48" idx="0"/>
                <a:endCxn id="55" idx="1"/>
              </p:cNvCxnSpPr>
              <p:nvPr/>
            </p:nvCxnSpPr>
            <p:spPr>
              <a:xfrm rot="5400000" flipH="1" flipV="1">
                <a:off x="2701682" y="4548468"/>
                <a:ext cx="587465" cy="1692081"/>
              </a:xfrm>
              <a:prstGeom prst="line">
                <a:avLst/>
              </a:prstGeom>
              <a:ln>
                <a:solidFill>
                  <a:srgbClr val="FF8000">
                    <a:alpha val="75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7" idx="0"/>
                <a:endCxn id="55" idx="3"/>
              </p:cNvCxnSpPr>
              <p:nvPr/>
            </p:nvCxnSpPr>
            <p:spPr>
              <a:xfrm rot="16200000" flipV="1">
                <a:off x="5332662" y="4906409"/>
                <a:ext cx="587465" cy="976200"/>
              </a:xfrm>
              <a:prstGeom prst="line">
                <a:avLst/>
              </a:prstGeom>
              <a:ln>
                <a:solidFill>
                  <a:srgbClr val="FF8000">
                    <a:alpha val="75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89"/>
          <p:cNvGrpSpPr>
            <a:grpSpLocks/>
          </p:cNvGrpSpPr>
          <p:nvPr/>
        </p:nvGrpSpPr>
        <p:grpSpPr bwMode="auto">
          <a:xfrm>
            <a:off x="3431381" y="2684860"/>
            <a:ext cx="2144316" cy="660797"/>
            <a:chOff x="3051388" y="3579953"/>
            <a:chExt cx="2858436" cy="880670"/>
          </a:xfrm>
        </p:grpSpPr>
        <p:sp>
          <p:nvSpPr>
            <p:cNvPr id="86" name="Rounded Rectangle 85"/>
            <p:cNvSpPr/>
            <p:nvPr/>
          </p:nvSpPr>
          <p:spPr>
            <a:xfrm>
              <a:off x="3821150" y="3579953"/>
              <a:ext cx="1296691" cy="8092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050" dirty="0">
                  <a:solidFill>
                    <a:schemeClr val="tx1"/>
                  </a:solidFill>
                </a:rPr>
                <a:t>syntactic ambiguity</a:t>
              </a:r>
            </a:p>
          </p:txBody>
        </p:sp>
        <p:sp>
          <p:nvSpPr>
            <p:cNvPr id="88" name="Right Arrow 87"/>
            <p:cNvSpPr/>
            <p:nvPr/>
          </p:nvSpPr>
          <p:spPr>
            <a:xfrm rot="19685612" flipH="1">
              <a:off x="3051388" y="4076619"/>
              <a:ext cx="596764" cy="38400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89" name="Right Arrow 88"/>
            <p:cNvSpPr/>
            <p:nvPr/>
          </p:nvSpPr>
          <p:spPr>
            <a:xfrm rot="1914388">
              <a:off x="5313060" y="4076619"/>
              <a:ext cx="596764" cy="38400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25610" name="TextBox 4"/>
          <p:cNvSpPr txBox="1">
            <a:spLocks noChangeArrowheads="1"/>
          </p:cNvSpPr>
          <p:nvPr/>
        </p:nvSpPr>
        <p:spPr bwMode="auto">
          <a:xfrm>
            <a:off x="4997054" y="4221956"/>
            <a:ext cx="23407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106" charset="0"/>
              </a:rPr>
              <a:t>Fruit flies like a banana</a:t>
            </a:r>
          </a:p>
        </p:txBody>
      </p:sp>
      <p:sp>
        <p:nvSpPr>
          <p:cNvPr id="25611" name="TextBox 3"/>
          <p:cNvSpPr txBox="1">
            <a:spLocks noChangeArrowheads="1"/>
          </p:cNvSpPr>
          <p:nvPr/>
        </p:nvSpPr>
        <p:spPr bwMode="auto">
          <a:xfrm>
            <a:off x="2016919" y="4221956"/>
            <a:ext cx="23407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itchFamily="-106" charset="0"/>
              </a:rPr>
              <a:t>Fruit flies like a banana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7493" y="4645144"/>
            <a:ext cx="4246675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[“like” is a remarkable word: it can be used as a noun, verb, adverb, </a:t>
            </a:r>
          </a:p>
          <a:p>
            <a:r>
              <a:rPr lang="en-US" sz="1050" dirty="0"/>
              <a:t>adjective, preposition, particle, conjunction, or interjection.]</a:t>
            </a:r>
          </a:p>
        </p:txBody>
      </p:sp>
    </p:spTree>
    <p:extLst>
      <p:ext uri="{BB962C8B-B14F-4D97-AF65-F5344CB8AC3E}">
        <p14:creationId xmlns:p14="http://schemas.microsoft.com/office/powerpoint/2010/main" val="10100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7030A0"/>
                </a:solidFill>
              </a:rPr>
              <a:t>Traditional NLP use “shallow” statistical machine </a:t>
            </a:r>
            <a:r>
              <a:rPr lang="en-US" dirty="0">
                <a:solidFill>
                  <a:srgbClr val="7030A0"/>
                </a:solidFill>
              </a:rPr>
              <a:t>l</a:t>
            </a:r>
            <a:r>
              <a:rPr lang="en-US" b="0" dirty="0">
                <a:solidFill>
                  <a:srgbClr val="7030A0"/>
                </a:solidFill>
              </a:rPr>
              <a:t>earning </a:t>
            </a:r>
            <a:r>
              <a:rPr lang="en-US" dirty="0">
                <a:solidFill>
                  <a:srgbClr val="7030A0"/>
                </a:solidFill>
              </a:rPr>
              <a:t>m</a:t>
            </a:r>
            <a:r>
              <a:rPr lang="en-US" b="0" dirty="0">
                <a:solidFill>
                  <a:srgbClr val="7030A0"/>
                </a:solidFill>
              </a:rPr>
              <a:t>odels: HMM, MEMM, CRF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46817"/>
            <a:ext cx="8520600" cy="34164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http://homepages.inf.ed.ac.uk/csutton/publications/crftut-fnt.pdf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64" y="1958717"/>
            <a:ext cx="5174696" cy="28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7030A0"/>
                </a:solidFill>
              </a:rPr>
              <a:t>Traditional Models: HMM, MEMM, CRF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http://homepages.inf.ed.ac.uk/csutton/publications/crftut-fnt.pdf</a:t>
            </a:r>
            <a:r>
              <a:rPr lang="en-US" sz="2000" dirty="0"/>
              <a:t> </a:t>
            </a:r>
          </a:p>
          <a:p>
            <a:pPr marL="428622" indent="-257175">
              <a:buFont typeface="Arial" panose="020B0604020202020204" pitchFamily="34" charset="0"/>
              <a:buChar char="•"/>
            </a:pPr>
            <a:r>
              <a:rPr lang="en-US" sz="2000" dirty="0"/>
              <a:t>Linear chain CRF for sequence class, Named entity CRF features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6" y="2008191"/>
            <a:ext cx="3501168" cy="2299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466" y="2027486"/>
            <a:ext cx="3404534" cy="230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E3B3A-8EC4-AD4A-93D0-300F5D0B2F4D}"/>
              </a:ext>
            </a:extLst>
          </p:cNvPr>
          <p:cNvSpPr txBox="1"/>
          <p:nvPr/>
        </p:nvSpPr>
        <p:spPr>
          <a:xfrm>
            <a:off x="311700" y="4374989"/>
            <a:ext cx="8384828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Custom solutions for each domain, and for each application.</a:t>
            </a:r>
          </a:p>
          <a:p>
            <a:r>
              <a:rPr lang="en-US" sz="2000" dirty="0">
                <a:solidFill>
                  <a:srgbClr val="7030A0"/>
                </a:solidFill>
              </a:rPr>
              <a:t>Difficulty capturing long-range dependencies, context, and semantics</a:t>
            </a:r>
          </a:p>
        </p:txBody>
      </p:sp>
    </p:spTree>
    <p:extLst>
      <p:ext uri="{BB962C8B-B14F-4D97-AF65-F5344CB8AC3E}">
        <p14:creationId xmlns:p14="http://schemas.microsoft.com/office/powerpoint/2010/main" val="208367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NLP: With deep Learning,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reality is getting closer to vision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048668" y="1413273"/>
            <a:ext cx="1490663" cy="726281"/>
          </a:xfrm>
          <a:prstGeom prst="wedgeRoundRectCallout">
            <a:avLst>
              <a:gd name="adj1" fmla="val -5879"/>
              <a:gd name="adj2" fmla="val 13406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>
                <a:solidFill>
                  <a:schemeClr val="tx1"/>
                </a:solidFill>
              </a:rPr>
              <a:t>Ok Google</a:t>
            </a:r>
            <a:r>
              <a:rPr lang="en-US" sz="1500" dirty="0">
                <a:solidFill>
                  <a:schemeClr val="tx1"/>
                </a:solidFill>
              </a:rPr>
              <a:t>, what’s my commute?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943350" y="1413272"/>
            <a:ext cx="1453129" cy="701278"/>
          </a:xfrm>
          <a:prstGeom prst="wedgeRoundRectCallout">
            <a:avLst>
              <a:gd name="adj1" fmla="val 493"/>
              <a:gd name="adj2" fmla="val 16557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 err="1">
                <a:solidFill>
                  <a:schemeClr val="tx1"/>
                </a:solidFill>
              </a:rPr>
              <a:t>Siri</a:t>
            </a:r>
            <a:r>
              <a:rPr lang="en-US" sz="1500" i="1" dirty="0">
                <a:solidFill>
                  <a:schemeClr val="tx1"/>
                </a:solidFill>
              </a:rPr>
              <a:t>, </a:t>
            </a:r>
            <a:r>
              <a:rPr lang="en-US" sz="1500" dirty="0">
                <a:solidFill>
                  <a:schemeClr val="tx1"/>
                </a:solidFill>
              </a:rPr>
              <a:t>play </a:t>
            </a:r>
            <a:r>
              <a:rPr lang="en-US" sz="1500" dirty="0" err="1">
                <a:solidFill>
                  <a:schemeClr val="tx1"/>
                </a:solidFill>
              </a:rPr>
              <a:t>Stompy</a:t>
            </a:r>
            <a:r>
              <a:rPr lang="en-US" sz="1500" dirty="0">
                <a:solidFill>
                  <a:schemeClr val="tx1"/>
                </a:solidFill>
              </a:rPr>
              <a:t> the Bear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187678" y="1413272"/>
            <a:ext cx="1413272" cy="728663"/>
          </a:xfrm>
          <a:prstGeom prst="wedgeRoundRectCallout">
            <a:avLst>
              <a:gd name="adj1" fmla="val 5096"/>
              <a:gd name="adj2" fmla="val 10118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i="1" dirty="0" err="1">
                <a:solidFill>
                  <a:schemeClr val="tx1"/>
                </a:solidFill>
              </a:rPr>
              <a:t>Alexa</a:t>
            </a:r>
            <a:r>
              <a:rPr lang="en-US" sz="1500" dirty="0">
                <a:solidFill>
                  <a:schemeClr val="tx1"/>
                </a:solidFill>
              </a:rPr>
              <a:t>, re-order Thai Peanut Sauce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86075"/>
            <a:ext cx="1781175" cy="191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514600"/>
            <a:ext cx="885825" cy="2411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971800"/>
            <a:ext cx="1373569" cy="17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 idx="4294967295"/>
          </p:nvPr>
        </p:nvSpPr>
        <p:spPr>
          <a:xfrm>
            <a:off x="583096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NLP VOCABULARY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VOCABULARY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 unit of text, typically a word.  Could also be: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 of words like "New York"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Sub-word like "mega" in "megabyte"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Letter like "m"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tokenizing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Each token can be represented as a distinct number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Sequence of </a:t>
            </a: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tokens 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Could be whole book or a tweet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Classify each </a:t>
            </a:r>
            <a:r>
              <a:rPr lang="en-US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as having a positive or a negative sentiment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 set of </a:t>
            </a:r>
            <a:r>
              <a:rPr lang="en-US" sz="18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We'll use a </a:t>
            </a:r>
            <a:r>
              <a:rPr lang="en-US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containing movie reviews since each </a:t>
            </a:r>
            <a:r>
              <a:rPr lang="en-US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is paired with a rating indicating </a:t>
            </a:r>
            <a:r>
              <a:rPr lang="en-US" sz="14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sentiment</a:t>
            </a: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VOCABULARY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n-grams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- adjoining sequence of 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tokens (words)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Sometimes referred to as shingles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sentiment analysis 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evaluate mood of n-grams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Determine the attitude / emotion of text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1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tf-idf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term frequency * inverse document frequency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Numerical statistic intended to reflect significance of a word to a document in a corpus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Popular term-weighting schemes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TF increases each time a word appears in a document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IDF decreases each time a word appears in a corpus</a:t>
            </a:r>
            <a:endParaRPr dirty="0"/>
          </a:p>
          <a:p>
            <a:pPr marL="457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 idx="4294967295"/>
          </p:nvPr>
        </p:nvSpPr>
        <p:spPr>
          <a:xfrm>
            <a:off x="603115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1" y="1"/>
            <a:ext cx="3657404" cy="51434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1" y="2325528"/>
            <a:ext cx="365740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TOPICS: Classification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B31E2-E129-0748-BA57-8E0934B854FD}"/>
              </a:ext>
            </a:extLst>
          </p:cNvPr>
          <p:cNvSpPr txBox="1"/>
          <p:nvPr/>
        </p:nvSpPr>
        <p:spPr>
          <a:xfrm>
            <a:off x="3774332" y="1060316"/>
            <a:ext cx="5243208" cy="299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Natural Language Processing</a:t>
            </a:r>
          </a:p>
          <a:p>
            <a:pPr marL="342900" lvl="5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NLP hard?</a:t>
            </a:r>
          </a:p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NLP Vocabulary</a:t>
            </a:r>
          </a:p>
          <a:p>
            <a:pPr marL="342900" lvl="0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Word embeddings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architectures: MLP, CNN, RNN</a:t>
            </a:r>
          </a:p>
          <a:p>
            <a:pPr marL="914400" lvl="3" indent="-228600">
              <a:buFont typeface="Trebuchet MS"/>
              <a:buChar char="●"/>
            </a:pP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TensorFlow, </a:t>
            </a:r>
            <a:r>
              <a:rPr lang="en-US" sz="1800" dirty="0" err="1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r>
              <a:rPr lang="en-US" sz="1800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	</a:t>
            </a:r>
            <a:r>
              <a:rPr lang="en-US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lvl="8" indent="-342900">
              <a:lnSpc>
                <a:spcPct val="90000"/>
              </a:lnSpc>
              <a:spcBef>
                <a:spcPts val="1500"/>
              </a:spcBef>
              <a:buClr>
                <a:schemeClr val="dk2"/>
              </a:buClr>
              <a:buSzPts val="1667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311700" y="310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TEXT CLASSIFICATION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"/>
          </p:nvPr>
        </p:nvSpPr>
        <p:spPr>
          <a:xfrm>
            <a:off x="311700" y="102293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 will be training </a:t>
            </a:r>
            <a:r>
              <a:rPr lang="en-US" dirty="0" err="1"/>
              <a:t>seveal</a:t>
            </a:r>
            <a:r>
              <a:rPr lang="en-US" dirty="0"/>
              <a:t> neural network models for text classification. </a:t>
            </a:r>
          </a:p>
          <a:p>
            <a:r>
              <a:rPr lang="en-US" dirty="0"/>
              <a:t>In text classification, documents or segments of text are assigned to different </a:t>
            </a:r>
            <a:r>
              <a:rPr lang="en-US" i="1" dirty="0"/>
              <a:t>categories</a:t>
            </a:r>
            <a:r>
              <a:rPr lang="en-US" dirty="0"/>
              <a:t>. </a:t>
            </a:r>
          </a:p>
          <a:p>
            <a:r>
              <a:rPr lang="en-US" dirty="0"/>
              <a:t>For example, categories could be positive or negative sentiment, different authors, different topics, or different writing styles.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Interesting problems like ambiguity arise</a:t>
            </a:r>
            <a:r>
              <a:rPr lang="en-US" dirty="0">
                <a:ea typeface="Trebuchet MS"/>
              </a:rPr>
              <a:t>.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Examples:	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3" indent="-228600">
              <a:lnSpc>
                <a:spcPct val="100000"/>
              </a:lnSpc>
              <a:buFont typeface="Trebuchet MS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"To sanction" can mean "to permit" or "to punish.” 	 </a:t>
            </a:r>
            <a:endParaRPr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3" indent="-228600">
              <a:lnSpc>
                <a:spcPct val="100000"/>
              </a:lnSpc>
              <a:buFont typeface="Trebuchet MS"/>
              <a:buChar char="●"/>
            </a:pPr>
            <a:r>
              <a:rPr lang="en-US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Berkshire Hathaway vs. Anne Hathaway</a:t>
            </a:r>
          </a:p>
          <a:p>
            <a:pPr marL="457200" lvl="2" indent="-228600">
              <a:lnSpc>
                <a:spcPct val="100000"/>
              </a:lnSpc>
              <a:buFont typeface="Trebuchet MS"/>
              <a:buChar char="●"/>
            </a:pPr>
            <a:r>
              <a:rPr lang="en-US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Capturing context at different levels of representation is key. DL helps us here!</a:t>
            </a:r>
            <a:endParaRPr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264275" y="386390"/>
            <a:ext cx="8752075" cy="63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WINDOW TEXT CLASSIFICATION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1"/>
          </p:nvPr>
        </p:nvSpPr>
        <p:spPr>
          <a:xfrm>
            <a:off x="495750" y="148225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 </a:t>
            </a:r>
            <a:r>
              <a:rPr lang="en-US" sz="1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context of this sentence with window of length 2: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006" y="2406475"/>
            <a:ext cx="7292135" cy="113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 idx="4294967295"/>
          </p:nvPr>
        </p:nvSpPr>
        <p:spPr>
          <a:xfrm>
            <a:off x="603115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EMBEDDINGS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650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WORKING WITH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147864"/>
            <a:ext cx="8290500" cy="3703664"/>
          </a:xfrm>
        </p:spPr>
        <p:txBody>
          <a:bodyPr/>
          <a:lstStyle/>
          <a:p>
            <a:r>
              <a:rPr lang="en-US" dirty="0"/>
              <a:t>Neural networks don’t take raw text as input. Only numeric tensors.</a:t>
            </a:r>
          </a:p>
          <a:p>
            <a:r>
              <a:rPr lang="en-US" i="1" dirty="0">
                <a:solidFill>
                  <a:srgbClr val="7030A0"/>
                </a:solidFill>
              </a:rPr>
              <a:t>Vectorizing </a:t>
            </a:r>
            <a:r>
              <a:rPr lang="en-US" dirty="0">
                <a:solidFill>
                  <a:srgbClr val="7030A0"/>
                </a:solidFill>
              </a:rPr>
              <a:t>text </a:t>
            </a:r>
            <a:r>
              <a:rPr lang="en-US" dirty="0"/>
              <a:t>is the process of transforming text into numeric tensors. This can be done in multiple ways: </a:t>
            </a:r>
          </a:p>
          <a:p>
            <a:pPr lvl="1"/>
            <a:r>
              <a:rPr lang="en-US" b="1" dirty="0"/>
              <a:t>Segment text into words, and transform each word into a vector. </a:t>
            </a:r>
          </a:p>
          <a:p>
            <a:pPr lvl="1"/>
            <a:r>
              <a:rPr lang="en-US" dirty="0"/>
              <a:t>Segment text into characters, and transform each character into a vector. </a:t>
            </a:r>
          </a:p>
          <a:p>
            <a:pPr lvl="1"/>
            <a:r>
              <a:rPr lang="en-US" dirty="0"/>
              <a:t>Extract n-grams of words or characters, and transform each n-gram into a vector. </a:t>
            </a:r>
          </a:p>
          <a:p>
            <a:r>
              <a:rPr lang="en-US" dirty="0"/>
              <a:t>Apply categorical transformation:</a:t>
            </a:r>
          </a:p>
          <a:p>
            <a:pPr lvl="1"/>
            <a:r>
              <a:rPr lang="en-US" dirty="0"/>
              <a:t>One-hot encoding</a:t>
            </a:r>
          </a:p>
          <a:p>
            <a:pPr lvl="1"/>
            <a:r>
              <a:rPr lang="en-US" dirty="0"/>
              <a:t>Word embedding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4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ONE-HOST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043521"/>
            <a:ext cx="8290500" cy="3808007"/>
          </a:xfrm>
        </p:spPr>
        <p:txBody>
          <a:bodyPr/>
          <a:lstStyle/>
          <a:p>
            <a:r>
              <a:rPr lang="en-US" sz="1800" dirty="0"/>
              <a:t>Words are categorical, they have no </a:t>
            </a:r>
            <a:r>
              <a:rPr lang="en-US" sz="1800" i="1" dirty="0"/>
              <a:t>ordinal</a:t>
            </a:r>
            <a:r>
              <a:rPr lang="en-US" sz="1800" dirty="0"/>
              <a:t> relationship. So they can’t just be numerically encoded.</a:t>
            </a:r>
          </a:p>
          <a:p>
            <a:r>
              <a:rPr lang="en-US" sz="1800" dirty="0"/>
              <a:t>For each word:</a:t>
            </a:r>
          </a:p>
          <a:p>
            <a:pPr lvl="1"/>
            <a:r>
              <a:rPr lang="en-US" sz="1633" dirty="0"/>
              <a:t>Numerically encode each word: {red:0, green:1, blue:2}</a:t>
            </a:r>
          </a:p>
          <a:p>
            <a:pPr lvl="1"/>
            <a:r>
              <a:rPr lang="en-US" sz="1800" dirty="0"/>
              <a:t>Generate vector of zeros the length of all possible words/categories</a:t>
            </a:r>
          </a:p>
          <a:p>
            <a:pPr lvl="1"/>
            <a:r>
              <a:rPr lang="en-US" sz="1800" dirty="0"/>
              <a:t>Set the index value for the word in the vector</a:t>
            </a:r>
          </a:p>
          <a:p>
            <a:pPr marL="1037146" lvl="2" indent="0">
              <a:buNone/>
            </a:pPr>
            <a:r>
              <a:rPr lang="en-US" sz="1466" dirty="0"/>
              <a:t>red,	green,	blue</a:t>
            </a:r>
          </a:p>
          <a:p>
            <a:pPr marL="1037146" lvl="2" indent="0">
              <a:buNone/>
            </a:pPr>
            <a:r>
              <a:rPr lang="en-US" sz="1466" dirty="0"/>
              <a:t>1,	0,	0</a:t>
            </a:r>
          </a:p>
          <a:p>
            <a:pPr marL="1037146" lvl="2" indent="0">
              <a:buNone/>
            </a:pPr>
            <a:r>
              <a:rPr lang="en-US" sz="1466" dirty="0"/>
              <a:t>0,	1,	0</a:t>
            </a:r>
          </a:p>
          <a:p>
            <a:pPr marL="1037146" lvl="2" indent="0">
              <a:buNone/>
            </a:pPr>
            <a:r>
              <a:rPr lang="en-US" sz="1466" dirty="0"/>
              <a:t>0,	0,	1</a:t>
            </a:r>
          </a:p>
          <a:p>
            <a:pPr marL="1037146" lvl="2" indent="0">
              <a:buNone/>
            </a:pPr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1896661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043521"/>
            <a:ext cx="8635554" cy="3808007"/>
          </a:xfrm>
        </p:spPr>
        <p:txBody>
          <a:bodyPr/>
          <a:lstStyle/>
          <a:p>
            <a:r>
              <a:rPr lang="en-US" sz="1800" dirty="0"/>
              <a:t>One-hot results in sparse vector representation (mostly zeros, hi dimensions).</a:t>
            </a:r>
          </a:p>
          <a:p>
            <a:r>
              <a:rPr lang="en-US" sz="1800" dirty="0"/>
              <a:t>Word embeddings provide dense vector representations.</a:t>
            </a:r>
          </a:p>
          <a:p>
            <a:r>
              <a:rPr lang="en-US" sz="1800" dirty="0"/>
              <a:t>Idea is to “embed” word into a lower-dimensionality space.</a:t>
            </a:r>
          </a:p>
          <a:p>
            <a:r>
              <a:rPr lang="en-US" sz="1800" dirty="0"/>
              <a:t>The dimensions of this space are typically defined by word context, i.e., semantically similar words are embedded near each other.</a:t>
            </a:r>
          </a:p>
          <a:p>
            <a:r>
              <a:rPr lang="en-US" sz="1800" dirty="0"/>
              <a:t>Popular algorithms:</a:t>
            </a:r>
          </a:p>
          <a:p>
            <a:pPr lvl="1"/>
            <a:r>
              <a:rPr lang="en-US" sz="1633" dirty="0"/>
              <a:t>Point-wise mutual information (PMI)</a:t>
            </a:r>
          </a:p>
          <a:p>
            <a:pPr lvl="1"/>
            <a:r>
              <a:rPr lang="en-US" sz="1633" dirty="0"/>
              <a:t>Word2Vec: Skip-gram or CBOW</a:t>
            </a:r>
          </a:p>
          <a:p>
            <a:pPr lvl="1"/>
            <a:r>
              <a:rPr lang="en-US" sz="1633" dirty="0" err="1"/>
              <a:t>GLoVE</a:t>
            </a:r>
            <a:r>
              <a:rPr lang="en-US" sz="1633" dirty="0"/>
              <a:t> - </a:t>
            </a:r>
            <a:r>
              <a:rPr lang="en-US" dirty="0"/>
              <a:t>Global Vectors for Word Representation</a:t>
            </a:r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361400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33" y="1043521"/>
            <a:ext cx="5853443" cy="3808007"/>
          </a:xfrm>
        </p:spPr>
        <p:txBody>
          <a:bodyPr/>
          <a:lstStyle/>
          <a:p>
            <a:r>
              <a:rPr lang="en-US" sz="1800" dirty="0"/>
              <a:t>One-hot results in sparse vector representation (mostly zeros, hi dimensions).</a:t>
            </a:r>
          </a:p>
          <a:p>
            <a:r>
              <a:rPr lang="en-US" sz="1800" dirty="0"/>
              <a:t>Word embeddings provide dense vector representations.</a:t>
            </a:r>
          </a:p>
          <a:p>
            <a:r>
              <a:rPr lang="en-US" sz="1800" dirty="0"/>
              <a:t>Idea is to “embed” words into a lower-dimensionality space.</a:t>
            </a:r>
          </a:p>
          <a:p>
            <a:r>
              <a:rPr lang="en-US" sz="1800" dirty="0"/>
              <a:t>The dimensions of this space are typically defined by word context, i.e., semantically similar words are embedded near each other.</a:t>
            </a:r>
          </a:p>
          <a:p>
            <a:r>
              <a:rPr lang="en-US" sz="1800" dirty="0"/>
              <a:t>Popular algorithms:</a:t>
            </a:r>
          </a:p>
          <a:p>
            <a:pPr lvl="1"/>
            <a:r>
              <a:rPr lang="en-US" sz="1633" dirty="0"/>
              <a:t>Point-wise mutual information (PMI)</a:t>
            </a:r>
          </a:p>
          <a:p>
            <a:pPr lvl="1"/>
            <a:r>
              <a:rPr lang="en-US" sz="1633" dirty="0"/>
              <a:t>Word2Vec: Skip-gram or CBOW</a:t>
            </a:r>
          </a:p>
          <a:p>
            <a:pPr lvl="1"/>
            <a:r>
              <a:rPr lang="en-US" sz="1633" dirty="0" err="1"/>
              <a:t>GLoVE</a:t>
            </a:r>
            <a:endParaRPr lang="en-US" sz="146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A526C-D5F1-DE4A-A387-54278B67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92" y="1285311"/>
            <a:ext cx="3001740" cy="33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Embeddings: Word2Vec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043464"/>
            <a:ext cx="8474612" cy="3717817"/>
          </a:xfrm>
        </p:spPr>
        <p:txBody>
          <a:bodyPr/>
          <a:lstStyle/>
          <a:p>
            <a:r>
              <a:rPr lang="en-US" sz="1600" b="1" dirty="0"/>
              <a:t>CBOW</a:t>
            </a:r>
            <a:r>
              <a:rPr lang="en-US" sz="1600" dirty="0"/>
              <a:t> model predict missing word (focus word) using context (surrounding words).</a:t>
            </a:r>
          </a:p>
          <a:p>
            <a:r>
              <a:rPr lang="en-US" sz="1600" b="1" dirty="0"/>
              <a:t>Skip gram </a:t>
            </a:r>
            <a:r>
              <a:rPr lang="en-US" sz="1600" dirty="0"/>
              <a:t>model predicts context based on the word in focus.</a:t>
            </a:r>
          </a:p>
          <a:p>
            <a:r>
              <a:rPr lang="en-US" sz="1600" dirty="0"/>
              <a:t>Context is a fixed number of words to the left and right of the word in focus.</a:t>
            </a:r>
          </a:p>
          <a:p>
            <a:r>
              <a:rPr lang="en-US" sz="1600" dirty="0"/>
              <a:t>Maximize average log probability of context words co-occurring with focus words.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98" y="2508256"/>
            <a:ext cx="4758980" cy="26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6530-6668-9348-944A-336FA72B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USING 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A620-F39C-7545-BD1F-72AB7E3A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33" y="1043521"/>
            <a:ext cx="8372907" cy="3808007"/>
          </a:xfrm>
        </p:spPr>
        <p:txBody>
          <a:bodyPr/>
          <a:lstStyle/>
          <a:p>
            <a:pPr marL="465646" indent="-342900" fontAlgn="base">
              <a:buAutoNum type="arabicPeriod"/>
            </a:pPr>
            <a:r>
              <a:rPr lang="en-US" dirty="0"/>
              <a:t>Learn an Embedding</a:t>
            </a:r>
          </a:p>
          <a:p>
            <a:pPr fontAlgn="base"/>
            <a:r>
              <a:rPr lang="en-US" b="1" dirty="0"/>
              <a:t>Use KERAS embedding layer</a:t>
            </a:r>
          </a:p>
          <a:p>
            <a:pPr marL="122746" indent="0" fontAlgn="base">
              <a:buNone/>
            </a:pPr>
            <a:endParaRPr lang="en-US" dirty="0"/>
          </a:p>
          <a:p>
            <a:pPr marL="122746" indent="0" fontAlgn="base">
              <a:buNone/>
            </a:pPr>
            <a:r>
              <a:rPr lang="en-US" dirty="0"/>
              <a:t>2. Reuse an Embedding</a:t>
            </a:r>
          </a:p>
          <a:p>
            <a:pPr fontAlgn="base"/>
            <a:r>
              <a:rPr lang="en-US" dirty="0"/>
              <a:t>Download re-trained word vectors</a:t>
            </a:r>
          </a:p>
          <a:p>
            <a:pPr lvl="1"/>
            <a:endParaRPr lang="en-US" sz="1466" dirty="0"/>
          </a:p>
        </p:txBody>
      </p:sp>
    </p:spTree>
    <p:extLst>
      <p:ext uri="{BB962C8B-B14F-4D97-AF65-F5344CB8AC3E}">
        <p14:creationId xmlns:p14="http://schemas.microsoft.com/office/powerpoint/2010/main" val="172668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FC8E-41DA-8F43-AB88-7E07A6E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SENTIMENT CLASSIFICATION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76F3-D5E4-9746-8F0D-29DCE5E0A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to text classification folder</a:t>
            </a:r>
          </a:p>
          <a:p>
            <a:r>
              <a:rPr lang="en-US" dirty="0"/>
              <a:t>Open </a:t>
            </a:r>
            <a:r>
              <a:rPr lang="en-US" dirty="0" err="1"/>
              <a:t>SentimentClassification.ipynb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401777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 idx="4294967295"/>
          </p:nvPr>
        </p:nvSpPr>
        <p:spPr>
          <a:xfrm>
            <a:off x="410818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NATURAL LANGUAGE PROCESSING (NLP)?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 idx="4294967295"/>
          </p:nvPr>
        </p:nvSpPr>
        <p:spPr>
          <a:xfrm>
            <a:off x="689114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TENSORFLOW, KERAS, PANDAS</a:t>
            </a:r>
            <a:b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67030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WHAT IS TENSORFLOW?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74" name="Google Shape;274;p50"/>
          <p:cNvSpPr txBox="1">
            <a:spLocks noGrp="1"/>
          </p:cNvSpPr>
          <p:nvPr>
            <p:ph type="body" idx="1"/>
          </p:nvPr>
        </p:nvSpPr>
        <p:spPr>
          <a:xfrm>
            <a:off x="415290" y="986111"/>
            <a:ext cx="8313419" cy="4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rPr lang="en-US" sz="2000" b="1" i="0" u="none" strike="noStrike" cap="none" dirty="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Created by Google, </a:t>
            </a:r>
            <a:r>
              <a:rPr lang="en-US" sz="2000" b="1" i="0" u="none" strike="noStrike" cap="none" dirty="0" err="1">
                <a:solidFill>
                  <a:schemeClr val="bg2"/>
                </a:solidFill>
                <a:sym typeface="Trebuchet MS"/>
              </a:rPr>
              <a:t>tensorflow.org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75" name="Google Shape;275;p50"/>
          <p:cNvSpPr txBox="1">
            <a:spLocks noGrp="1"/>
          </p:cNvSpPr>
          <p:nvPr>
            <p:ph type="body" idx="2"/>
          </p:nvPr>
        </p:nvSpPr>
        <p:spPr>
          <a:xfrm>
            <a:off x="430625" y="1345514"/>
            <a:ext cx="8290560" cy="350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“Open source software library for machine intelligence”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Available on GitHub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Flexibility—express your computation as a data flow graph </a:t>
            </a:r>
            <a:endParaRPr dirty="0"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can express it in TF syntax you can run it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Portability—CPUs and GPUs, workstation, server, mobile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options—Python, C++</a:t>
            </a:r>
            <a:endParaRPr dirty="0"/>
          </a:p>
          <a:p>
            <a:pPr marL="285739" marR="0" lvl="0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Performance—Tuned for performance on CPUs and GPUs 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1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2363839" y="4831329"/>
            <a:ext cx="4760274" cy="20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9"/>
              <a:buFont typeface="Arial"/>
              <a:buNone/>
            </a:pPr>
            <a:r>
              <a:rPr lang="en-US" sz="91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TensorFlow, the TensorFlow logo and any related marks are trademarks of Google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80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KERAS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82" name="Google Shape;282;p51"/>
          <p:cNvSpPr txBox="1">
            <a:spLocks noGrp="1"/>
          </p:cNvSpPr>
          <p:nvPr>
            <p:ph type="body" idx="1"/>
          </p:nvPr>
        </p:nvSpPr>
        <p:spPr>
          <a:xfrm>
            <a:off x="430625" y="1274748"/>
            <a:ext cx="8290560" cy="357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Developed by Francois </a:t>
            </a:r>
            <a:r>
              <a:rPr lang="en-US" sz="20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Chollet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Google Research Engineer</a:t>
            </a: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dirty="0"/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Modular neural network written in Python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000" b="0" i="0" u="none" strike="noStrike" cap="none" baseline="300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Runs on TensorFlow, CNTK, and Theano (no longer supported)</a:t>
            </a: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1798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library allows for easy and fast prototyping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Runs on GPUs and CPUs</a:t>
            </a:r>
            <a:endParaRPr dirty="0"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Now included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with latest TensorFlow backend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64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90C37-6FE3-D248-A94B-06865CD0B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625" y="116732"/>
            <a:ext cx="8290500" cy="4734796"/>
          </a:xfrm>
        </p:spPr>
        <p:txBody>
          <a:bodyPr/>
          <a:lstStyle/>
          <a:p>
            <a:r>
              <a:rPr lang="en-US" dirty="0"/>
              <a:t>####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The core data structure of </a:t>
            </a:r>
            <a:r>
              <a:rPr lang="en-US" dirty="0" err="1"/>
              <a:t>Keras</a:t>
            </a:r>
            <a:r>
              <a:rPr lang="en-US" dirty="0"/>
              <a:t> is a model, a way to organize layers. The simplest type of model is the  Sequential model, a linear stack of layers. For more complex architectures, you should use the </a:t>
            </a:r>
            <a:r>
              <a:rPr lang="en-US" dirty="0" err="1"/>
              <a:t>Keras</a:t>
            </a:r>
            <a:r>
              <a:rPr lang="en-US" dirty="0"/>
              <a:t> functional API, which allows you to build arbitrary graphs of layers.</a:t>
            </a:r>
          </a:p>
          <a:p>
            <a:endParaRPr lang="en-US" dirty="0"/>
          </a:p>
          <a:p>
            <a:r>
              <a:rPr lang="en-US" dirty="0"/>
              <a:t>Here is the Sequential model:   </a:t>
            </a:r>
          </a:p>
          <a:p>
            <a:r>
              <a:rPr lang="en-US" dirty="0"/>
              <a:t>```</a:t>
            </a:r>
          </a:p>
          <a:p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</a:p>
          <a:p>
            <a:r>
              <a:rPr lang="en-US" dirty="0"/>
              <a:t>model = Sequential()</a:t>
            </a:r>
          </a:p>
          <a:p>
            <a:r>
              <a:rPr lang="en-US" dirty="0"/>
              <a:t>```</a:t>
            </a:r>
          </a:p>
          <a:p>
            <a:endParaRPr lang="en-US" dirty="0"/>
          </a:p>
          <a:p>
            <a:r>
              <a:rPr lang="en-US" dirty="0"/>
              <a:t>Stacking layers by using .add():  </a:t>
            </a:r>
          </a:p>
          <a:p>
            <a:r>
              <a:rPr lang="en-US" dirty="0"/>
              <a:t>```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</a:t>
            </a:r>
          </a:p>
          <a:p>
            <a:r>
              <a:rPr lang="en-US" dirty="0" err="1"/>
              <a:t>model.add</a:t>
            </a:r>
            <a:r>
              <a:rPr lang="en-US" dirty="0"/>
              <a:t>(Dense(units=64, activation='</a:t>
            </a:r>
            <a:r>
              <a:rPr lang="en-US" dirty="0" err="1"/>
              <a:t>relu</a:t>
            </a:r>
            <a:r>
              <a:rPr lang="en-US" dirty="0"/>
              <a:t>', </a:t>
            </a:r>
            <a:r>
              <a:rPr lang="en-US" dirty="0" err="1"/>
              <a:t>input_dim</a:t>
            </a:r>
            <a:r>
              <a:rPr lang="en-US" dirty="0"/>
              <a:t>=100))</a:t>
            </a:r>
          </a:p>
          <a:p>
            <a:r>
              <a:rPr lang="en-US" dirty="0" err="1"/>
              <a:t>model.add</a:t>
            </a:r>
            <a:r>
              <a:rPr lang="en-US" dirty="0"/>
              <a:t>(Dense(units=10, activation='</a:t>
            </a:r>
            <a:r>
              <a:rPr lang="en-US" dirty="0" err="1"/>
              <a:t>softmax</a:t>
            </a:r>
            <a:r>
              <a:rPr lang="en-US" dirty="0"/>
              <a:t>'))</a:t>
            </a:r>
          </a:p>
          <a:p>
            <a:r>
              <a:rPr lang="en-US" dirty="0"/>
              <a:t>```</a:t>
            </a:r>
          </a:p>
          <a:p>
            <a:endParaRPr lang="en-US" dirty="0"/>
          </a:p>
          <a:p>
            <a:r>
              <a:rPr lang="en-US" dirty="0"/>
              <a:t>Once your model looks good, configure its learning process with .compile():  </a:t>
            </a:r>
          </a:p>
          <a:p>
            <a:r>
              <a:rPr lang="en-US" dirty="0"/>
              <a:t>```</a:t>
            </a:r>
          </a:p>
          <a:p>
            <a:r>
              <a:rPr lang="en-US" dirty="0" err="1"/>
              <a:t>model.compile</a:t>
            </a:r>
            <a:r>
              <a:rPr lang="en-US" dirty="0"/>
              <a:t>(loss='</a:t>
            </a:r>
            <a:r>
              <a:rPr lang="en-US" dirty="0" err="1"/>
              <a:t>categorical_crossentropy</a:t>
            </a:r>
            <a:r>
              <a:rPr lang="en-US" dirty="0"/>
              <a:t>',</a:t>
            </a:r>
          </a:p>
          <a:p>
            <a:r>
              <a:rPr lang="en-US" dirty="0"/>
              <a:t>              optimizer='</a:t>
            </a:r>
            <a:r>
              <a:rPr lang="en-US" dirty="0" err="1"/>
              <a:t>sgd</a:t>
            </a:r>
            <a:r>
              <a:rPr lang="en-US" dirty="0"/>
              <a:t>',</a:t>
            </a:r>
          </a:p>
          <a:p>
            <a:r>
              <a:rPr lang="en-US" dirty="0"/>
              <a:t>              metrics=['accuracy'])</a:t>
            </a:r>
          </a:p>
          <a:p>
            <a:r>
              <a:rPr lang="en-US" dirty="0"/>
              <a:t>```</a:t>
            </a:r>
          </a:p>
          <a:p>
            <a:r>
              <a:rPr lang="en-US" dirty="0"/>
              <a:t>                            </a:t>
            </a:r>
          </a:p>
          <a:p>
            <a:r>
              <a:rPr lang="en-US" dirty="0"/>
              <a:t>If you need to, you can further configure your optimizer.   </a:t>
            </a:r>
          </a:p>
          <a:p>
            <a:r>
              <a:rPr lang="en-US" dirty="0"/>
              <a:t>```</a:t>
            </a:r>
          </a:p>
          <a:p>
            <a:r>
              <a:rPr lang="en-US" dirty="0" err="1"/>
              <a:t>model.compile</a:t>
            </a:r>
            <a:r>
              <a:rPr lang="en-US" dirty="0"/>
              <a:t>(loss=</a:t>
            </a:r>
            <a:r>
              <a:rPr lang="en-US" dirty="0" err="1"/>
              <a:t>keras.losses.categorical_crossentropy</a:t>
            </a:r>
            <a:r>
              <a:rPr lang="en-US" dirty="0"/>
              <a:t>,</a:t>
            </a:r>
          </a:p>
          <a:p>
            <a:r>
              <a:rPr lang="en-US" dirty="0"/>
              <a:t>              optimizer=</a:t>
            </a:r>
            <a:r>
              <a:rPr lang="en-US" dirty="0" err="1"/>
              <a:t>keras.optimizers.SGD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=0.01, momentum=0.9, </a:t>
            </a:r>
            <a:r>
              <a:rPr lang="en-US" dirty="0" err="1"/>
              <a:t>nesterov</a:t>
            </a:r>
            <a:r>
              <a:rPr lang="en-US" dirty="0"/>
              <a:t>=True))</a:t>
            </a:r>
          </a:p>
          <a:p>
            <a:r>
              <a:rPr lang="en-US" dirty="0"/>
              <a:t>```</a:t>
            </a:r>
          </a:p>
          <a:p>
            <a:endParaRPr lang="en-US" dirty="0"/>
          </a:p>
          <a:p>
            <a:r>
              <a:rPr lang="en-US" dirty="0"/>
              <a:t>You can iterate on your training data in batches:</a:t>
            </a:r>
          </a:p>
          <a:p>
            <a:r>
              <a:rPr lang="en-US" dirty="0"/>
              <a:t>```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epochs=5, </a:t>
            </a:r>
            <a:r>
              <a:rPr lang="en-US" dirty="0" err="1"/>
              <a:t>batch_size</a:t>
            </a:r>
            <a:r>
              <a:rPr lang="en-US" dirty="0"/>
              <a:t>=32)</a:t>
            </a:r>
          </a:p>
          <a:p>
            <a:r>
              <a:rPr lang="en-US" dirty="0"/>
              <a:t>```</a:t>
            </a:r>
          </a:p>
          <a:p>
            <a:endParaRPr lang="en-US" dirty="0"/>
          </a:p>
          <a:p>
            <a:r>
              <a:rPr lang="en-US" dirty="0"/>
              <a:t>More here:  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keras.io</a:t>
            </a:r>
            <a:r>
              <a:rPr lang="en-US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1624095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PANDAS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88" name="Google Shape;288;p52"/>
          <p:cNvSpPr txBox="1">
            <a:spLocks noGrp="1"/>
          </p:cNvSpPr>
          <p:nvPr>
            <p:ph type="body" idx="1"/>
          </p:nvPr>
        </p:nvSpPr>
        <p:spPr>
          <a:xfrm>
            <a:off x="430625" y="1153584"/>
            <a:ext cx="8290560" cy="369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Open-source, BSD-licensed project</a:t>
            </a:r>
            <a:endParaRPr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Fast and efficient DataFrame object for data manipulation with integrated indexing</a:t>
            </a:r>
            <a:endParaRPr/>
          </a:p>
          <a:p>
            <a:pPr marL="742939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 used in this lab</a:t>
            </a:r>
            <a:endParaRPr/>
          </a:p>
          <a:p>
            <a:pPr marL="742939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Ideal for neural networks</a:t>
            </a:r>
            <a:endParaRPr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Contains tools for reading and writing data between in-memory data structures and different formats such as: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CSV and text files – used in this lab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 Excel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SQL databases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HDF5</a:t>
            </a:r>
            <a:endParaRPr/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58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39" marR="0" lvl="0" indent="-17988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2697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</a:t>
            </a: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MLP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7099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MULTI-LAYER PERCEPTRON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MLP = Multi-layer Perceptron</a:t>
            </a:r>
            <a:endParaRPr sz="2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T</a:t>
            </a:r>
            <a:r>
              <a:rPr lang="en-US" sz="1667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raditional </a:t>
            </a:r>
            <a:r>
              <a:rPr lang="en-US" sz="1667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fully connected feed-forward network </a:t>
            </a: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Also called </a:t>
            </a:r>
            <a:r>
              <a:rPr lang="en-US" sz="1667" i="1" dirty="0">
                <a:solidFill>
                  <a:srgbClr val="000000"/>
                </a:solidFill>
              </a:rPr>
              <a:t>dense network</a:t>
            </a: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dirty="0">
                <a:solidFill>
                  <a:srgbClr val="000000"/>
                </a:solidFill>
              </a:rPr>
              <a:t>Fixed size input</a:t>
            </a:r>
          </a:p>
        </p:txBody>
      </p:sp>
    </p:spTree>
    <p:extLst>
      <p:ext uri="{BB962C8B-B14F-4D97-AF65-F5344CB8AC3E}">
        <p14:creationId xmlns:p14="http://schemas.microsoft.com/office/powerpoint/2010/main" val="789835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187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OVERVIEW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99" name="Google Shape;299;p54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text classification for sentiment analysis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Classify each document into one of two different sentiments: </a:t>
            </a:r>
            <a:endParaRPr dirty="0"/>
          </a:p>
          <a:p>
            <a:pPr marL="1371600" marR="0" lvl="2" indent="-3132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Char char="—"/>
            </a:pPr>
            <a:r>
              <a:rPr lang="en-US" sz="1333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"positive“ or "negative“</a:t>
            </a:r>
            <a:endParaRPr dirty="0"/>
          </a:p>
          <a:p>
            <a:pPr marL="1371600" marR="0" lvl="2" indent="-228599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Trebuchet MS"/>
              <a:buNone/>
            </a:pPr>
            <a:endParaRPr sz="1333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344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Char char="—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 of lab include: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TensorFlow and </a:t>
            </a:r>
            <a:r>
              <a:rPr lang="en-US" sz="1500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endParaRPr dirty="0"/>
          </a:p>
          <a:p>
            <a:pPr marL="914400" marR="0" lvl="1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MLP, CNN, RNN/LSTM</a:t>
            </a:r>
            <a:endParaRPr dirty="0"/>
          </a:p>
          <a:p>
            <a:pPr marL="457200" marR="0" lvl="0" indent="-228599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80179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05" name="Google Shape;305;p55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Preparation: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libraries, data and visualize / evaluate data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Divide dataset between Training, Validation and Test sets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 TF-IDF using </a:t>
            </a:r>
            <a:r>
              <a:rPr lang="en-US" sz="1667" b="0" i="0" u="none" strike="noStrike" cap="none" dirty="0" err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matrix for labels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67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1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A NATURAL LANGUAGE PROCESSING (NLP)?</a:t>
            </a:r>
            <a:endParaRPr sz="2800" b="0" i="0" u="none" strike="noStrike" cap="none" dirty="0">
              <a:solidFill>
                <a:srgbClr val="7030A0"/>
              </a:solidFill>
              <a:sym typeface="Arial"/>
            </a:endParaRPr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1"/>
          </p:nvPr>
        </p:nvSpPr>
        <p:spPr>
          <a:xfrm>
            <a:off x="402012" y="1138750"/>
            <a:ext cx="5377900" cy="241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language processing is a field at the intersection of:	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Science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Artificial Intelligence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Linguistics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5640" y="1289846"/>
            <a:ext cx="3852305" cy="213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/>
        </p:nvSpPr>
        <p:spPr>
          <a:xfrm>
            <a:off x="402012" y="3596619"/>
            <a:ext cx="7319588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800"/>
              <a:buFont typeface="Trebuchet MS"/>
              <a:buNone/>
            </a:pPr>
            <a:r>
              <a:rPr lang="en-US" sz="1800" b="0" i="0" u="none" strike="noStrike" cap="none" dirty="0">
                <a:solidFill>
                  <a:srgbClr val="76B900"/>
                </a:solidFill>
                <a:latin typeface="Trebuchet MS"/>
                <a:ea typeface="Trebuchet MS"/>
                <a:cs typeface="Trebuchet MS"/>
                <a:sym typeface="Trebuchet MS"/>
              </a:rPr>
              <a:t>GOAL: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computers to process or “understand” natural language in order to perform tasks that are useful such as question answering</a:t>
            </a:r>
            <a:endParaRPr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5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Full understanding for now is unsolved</a:t>
            </a:r>
            <a:endParaRPr sz="20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</a:t>
            </a:r>
            <a:r>
              <a:rPr lang="en-US" dirty="0"/>
              <a:t>e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valuate the 3 network </a:t>
            </a:r>
            <a:r>
              <a:rPr lang="en-US" dirty="0"/>
              <a:t>a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rchitectures: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simple neural network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  <a:p>
            <a:pPr marL="514351" indent="-285750"/>
            <a:r>
              <a:rPr lang="en-US" sz="1667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 </a:t>
            </a:r>
            <a:r>
              <a:rPr lang="en-US" b="1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Simple Multi-Layer Perceptron Model </a:t>
            </a:r>
            <a:r>
              <a:rPr lang="en-US" b="1" dirty="0">
                <a:solidFill>
                  <a:srgbClr val="7030A0"/>
                </a:solidFill>
              </a:rPr>
              <a:t>portion of the lab. Stop when you reach </a:t>
            </a:r>
            <a:r>
              <a:rPr lang="en-US" b="1" dirty="0">
                <a:solidFill>
                  <a:schemeClr val="tx1"/>
                </a:solidFill>
              </a:rPr>
              <a:t>One-Dimensional Convolutional Neural Network Model</a:t>
            </a:r>
            <a:r>
              <a:rPr lang="en-US" b="1" dirty="0">
                <a:solidFill>
                  <a:srgbClr val="7030A0"/>
                </a:solidFill>
              </a:rPr>
              <a:t>, we’ll regroup.</a:t>
            </a:r>
            <a:endParaRPr sz="1667" b="1" i="0" u="none" strike="noStrike" cap="none" dirty="0">
              <a:solidFill>
                <a:srgbClr val="7030A0"/>
              </a:solidFill>
              <a:sym typeface="Trebuchet MS"/>
            </a:endParaRPr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92511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>
            <a:spLocks noGrp="1"/>
          </p:cNvSpPr>
          <p:nvPr>
            <p:ph type="title" idx="4294967295"/>
          </p:nvPr>
        </p:nvSpPr>
        <p:spPr>
          <a:xfrm>
            <a:off x="689114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TERMINOLOGY</a:t>
            </a:r>
            <a:b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714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290" y="551022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b" anchorCtr="0">
            <a:noAutofit/>
          </a:bodyPr>
          <a:lstStyle/>
          <a:p>
            <a:pPr marL="285739" indent="-285739">
              <a:spcBef>
                <a:spcPts val="1500"/>
              </a:spcBef>
            </a:pP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30625" y="1496071"/>
            <a:ext cx="8290560" cy="335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marL="285739" indent="-285739">
              <a:spcBef>
                <a:spcPts val="0"/>
              </a:spcBef>
            </a:pPr>
            <a:r>
              <a:rPr lang="en-US" dirty="0" err="1"/>
              <a:t>Overfitting</a:t>
            </a:r>
            <a:r>
              <a:rPr lang="en-US" dirty="0"/>
              <a:t> refers to a model </a:t>
            </a:r>
            <a:r>
              <a:rPr lang="en-US"/>
              <a:t>that fits the </a:t>
            </a:r>
            <a:r>
              <a:rPr lang="en-US" dirty="0"/>
              <a:t>training data too well.</a:t>
            </a:r>
          </a:p>
          <a:p>
            <a:pPr marL="285739" indent="-285739">
              <a:spcBef>
                <a:spcPts val="0"/>
              </a:spcBef>
              <a:buSzPts val="2000"/>
            </a:pPr>
            <a:r>
              <a:rPr lang="en-US" dirty="0"/>
              <a:t>Your model begins to “memorize” the training data and becomes less likely to generalize to unseen test data.</a:t>
            </a:r>
          </a:p>
          <a:p>
            <a:pPr marL="285739" indent="-285739">
              <a:spcBef>
                <a:spcPts val="0"/>
              </a:spcBef>
              <a:buSzPts val="2000"/>
            </a:pPr>
            <a:r>
              <a:rPr lang="en-US" dirty="0"/>
              <a:t>Validation error &gt;&gt; training error</a:t>
            </a:r>
          </a:p>
          <a:p>
            <a:pPr marL="285739" indent="-285739">
              <a:spcBef>
                <a:spcPts val="0"/>
              </a:spcBef>
            </a:pPr>
            <a:r>
              <a:rPr lang="en-US" dirty="0"/>
              <a:t>Correct by either simplifying model, generalizing model, or getting additional data.</a:t>
            </a:r>
          </a:p>
          <a:p>
            <a:pPr marL="285739" indent="-285739">
              <a:spcBef>
                <a:spcPts val="0"/>
              </a:spcBef>
              <a:buSzPts val="2000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32" y="2995503"/>
            <a:ext cx="2966826" cy="18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84935"/>
      </p:ext>
    </p:extLst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305166"/>
            <a:ext cx="8290560" cy="3546468"/>
          </a:xfrm>
        </p:spPr>
        <p:txBody>
          <a:bodyPr/>
          <a:lstStyle/>
          <a:p>
            <a:r>
              <a:rPr lang="en-US" dirty="0"/>
              <a:t>Learning rate –- weighting of </a:t>
            </a:r>
            <a:r>
              <a:rPr lang="en-US" dirty="0" err="1"/>
              <a:t>dE</a:t>
            </a:r>
            <a:r>
              <a:rPr lang="en-US" dirty="0"/>
              <a:t>/</a:t>
            </a:r>
            <a:r>
              <a:rPr lang="en-US" dirty="0" err="1"/>
              <a:t>dW</a:t>
            </a:r>
            <a:endParaRPr lang="en-US" dirty="0"/>
          </a:p>
          <a:p>
            <a:r>
              <a:rPr lang="en-US" dirty="0"/>
              <a:t>Decay rate – rate to reduce learning rate</a:t>
            </a:r>
          </a:p>
          <a:p>
            <a:r>
              <a:rPr lang="en-US" dirty="0"/>
              <a:t>Decay steps: number of steps to execute before changing learning rate</a:t>
            </a:r>
          </a:p>
          <a:p>
            <a:r>
              <a:rPr lang="en-US" dirty="0" err="1"/>
              <a:t>Num</a:t>
            </a:r>
            <a:r>
              <a:rPr lang="en-US" dirty="0"/>
              <a:t> epochs – number of times to cycle through the input data</a:t>
            </a:r>
          </a:p>
          <a:p>
            <a:r>
              <a:rPr lang="en-US" dirty="0"/>
              <a:t>Batch size: number of samples that going to be propagated through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3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CNNs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3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290" y="193789"/>
            <a:ext cx="8313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b" anchorCtr="0">
            <a:noAutofit/>
          </a:bodyPr>
          <a:lstStyle/>
          <a:p>
            <a:pPr lvl="0"/>
            <a:r>
              <a:rPr lang="en-US" dirty="0"/>
              <a:t>Convolution Neural Network (CNN)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092775" y="846541"/>
            <a:ext cx="4872365" cy="39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marL="285739" indent="-285739">
              <a:spcBef>
                <a:spcPts val="1500"/>
              </a:spcBef>
            </a:pPr>
            <a:r>
              <a:rPr lang="en-US" dirty="0"/>
              <a:t>A CNN is made up of Layers: convolution, pooling, fully connected. 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Each layer transforms an input 3D volume to an output 3D volume.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Learns local parameters in input space using a stack of (e.g., 3x3) convolution filters 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The patterns the filters learn are translation invariant.</a:t>
            </a:r>
          </a:p>
          <a:p>
            <a:pPr marL="285739" indent="-285739">
              <a:spcBef>
                <a:spcPts val="1500"/>
              </a:spcBef>
            </a:pPr>
            <a:r>
              <a:rPr lang="en-US" dirty="0"/>
              <a:t>Learn spatial hierarchies of patterns by adding </a:t>
            </a:r>
            <a:r>
              <a:rPr lang="en-US" dirty="0" err="1"/>
              <a:t>conv</a:t>
            </a:r>
            <a:r>
              <a:rPr lang="en-US" dirty="0"/>
              <a:t> and pooling layers. E.g., edges,  shapes, motifs.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6" y="826930"/>
            <a:ext cx="4045899" cy="3875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063" y="4791788"/>
            <a:ext cx="2592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7" dirty="0"/>
              <a:t>FRANÇOIS CHOLLET, 2018</a:t>
            </a:r>
          </a:p>
        </p:txBody>
      </p:sp>
    </p:spTree>
    <p:extLst>
      <p:ext uri="{BB962C8B-B14F-4D97-AF65-F5344CB8AC3E}">
        <p14:creationId xmlns:p14="http://schemas.microsoft.com/office/powerpoint/2010/main" val="2270041166"/>
      </p:ext>
    </p:extLst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 idx="4294967295"/>
          </p:nvPr>
        </p:nvSpPr>
        <p:spPr>
          <a:xfrm>
            <a:off x="778213" y="2266747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ARCHITECTURE – RNNS / LSTMS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RECURRENT NEURAL NETWORK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RNN = Recurrent Neural Network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to traditional feed-forward network</a:t>
            </a:r>
            <a:endParaRPr>
              <a:solidFill>
                <a:srgbClr val="000000"/>
              </a:solidFill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RNNs include previous output state</a:t>
            </a:r>
            <a:endParaRPr>
              <a:solidFill>
                <a:srgbClr val="000000"/>
              </a:solidFill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 to looking back only a few steps due to vanishing gradient</a:t>
            </a:r>
            <a:endParaRPr>
              <a:solidFill>
                <a:srgbClr val="000000"/>
              </a:solidFill>
            </a:endParaRPr>
          </a:p>
          <a:p>
            <a:pPr marL="1193223" marR="0" lvl="2" indent="-28573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Errors are backpropagated through time</a:t>
            </a:r>
            <a:endParaRPr>
              <a:solidFill>
                <a:srgbClr val="000000"/>
              </a:solidFill>
            </a:endParaRPr>
          </a:p>
          <a:p>
            <a:pPr marL="1193223" marR="0" lvl="2" indent="-28573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Inputs from previous time steps get exponentially down weighted and are eventually driven to zero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625" y="1131175"/>
            <a:ext cx="8435893" cy="3191251"/>
          </a:xfrm>
        </p:spPr>
        <p:txBody>
          <a:bodyPr/>
          <a:lstStyle/>
          <a:p>
            <a:r>
              <a:rPr lang="en-US" dirty="0"/>
              <a:t>RNNs have connections between units along a sequence. </a:t>
            </a:r>
          </a:p>
          <a:p>
            <a:r>
              <a:rPr lang="en-US" dirty="0"/>
              <a:t>RNN’s use the hidden state from the last time step and the input at the current step to make predictions.</a:t>
            </a:r>
          </a:p>
          <a:p>
            <a:r>
              <a:rPr lang="en-US" dirty="0"/>
              <a:t>Allow RNN’s can capture dynamic temporal behavior for a time sequence.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9" y="2539783"/>
            <a:ext cx="5894533" cy="24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8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title"/>
          </p:nvPr>
        </p:nvSpPr>
        <p:spPr>
          <a:xfrm>
            <a:off x="311700" y="27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LAYERS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48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RNNs share the weights between the time steps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Condition the neural network on all previous words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Char char="○"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(and all document in the end)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RAM requirement only	 scales with number of timesteps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550" y="1499450"/>
            <a:ext cx="4358127" cy="247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311699" y="2146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LEVELS OF NLP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>
            <a:off x="244917" y="1026064"/>
            <a:ext cx="6787744" cy="395740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Phonology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how do we pronounce words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Morphology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– how words are formed </a:t>
            </a:r>
            <a:endParaRPr sz="24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how the sentences are constructed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Char char="●"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Semantics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- what does all of this means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7099443" y="1026064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Phonology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6"/>
          <p:cNvSpPr/>
          <p:nvPr/>
        </p:nvSpPr>
        <p:spPr>
          <a:xfrm>
            <a:off x="7099443" y="1967077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Morphology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7099443" y="2908091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6"/>
          <p:cNvSpPr/>
          <p:nvPr/>
        </p:nvSpPr>
        <p:spPr>
          <a:xfrm>
            <a:off x="7099443" y="3840690"/>
            <a:ext cx="1732856" cy="852755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Semantics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6739845" y="1663816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6739847" y="2567439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6739846" y="3500038"/>
            <a:ext cx="452063" cy="6813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title"/>
          </p:nvPr>
        </p:nvSpPr>
        <p:spPr>
          <a:xfrm>
            <a:off x="415290" y="551021"/>
            <a:ext cx="831341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LONG SHORT TERM MEMORY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55" name="Google Shape;255;p47"/>
          <p:cNvSpPr txBox="1">
            <a:spLocks noGrp="1"/>
          </p:cNvSpPr>
          <p:nvPr>
            <p:ph type="body" idx="2"/>
          </p:nvPr>
        </p:nvSpPr>
        <p:spPr>
          <a:xfrm>
            <a:off x="430625" y="1298864"/>
            <a:ext cx="8290560" cy="355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t" anchorCtr="0">
            <a:noAutofit/>
          </a:bodyPr>
          <a:lstStyle/>
          <a:p>
            <a:pPr marL="285739" marR="0" lvl="0" indent="-2857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 = Long Short Term Memory</a:t>
            </a:r>
            <a:endParaRPr sz="2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Variant of RNN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 vanishing gradient problem</a:t>
            </a:r>
            <a:endParaRPr/>
          </a:p>
          <a:p>
            <a:pPr marL="761970" marR="0" lvl="1" indent="-28573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sz="1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LSTMs can learn “very deep” tasks that require memories of words N words ago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>
            <a:spLocks noGrp="1"/>
          </p:cNvSpPr>
          <p:nvPr>
            <p:ph type="title"/>
          </p:nvPr>
        </p:nvSpPr>
        <p:spPr>
          <a:xfrm>
            <a:off x="415289" y="551021"/>
            <a:ext cx="8313500" cy="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VISUAL COMPARISON - RNN / LSTM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61" name="Google Shape;261;p48"/>
          <p:cNvSpPr txBox="1">
            <a:spLocks noGrp="1"/>
          </p:cNvSpPr>
          <p:nvPr>
            <p:ph type="body" idx="2"/>
          </p:nvPr>
        </p:nvSpPr>
        <p:spPr>
          <a:xfrm>
            <a:off x="415289" y="986111"/>
            <a:ext cx="8313500" cy="43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20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48" descr="https://www.researchgate.net/profile/Marijn_Stollenga/publication/304346489/figure/fig13/AS:376211038588933@1466707109201/Figure-74-RNN-and-LSTM-A-graphical-representation-of-the-RNN-and-LSTM-networks-a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619" y="1626192"/>
            <a:ext cx="4576762" cy="321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38" y="1252254"/>
            <a:ext cx="8527148" cy="3599380"/>
          </a:xfrm>
        </p:spPr>
        <p:txBody>
          <a:bodyPr/>
          <a:lstStyle/>
          <a:p>
            <a:r>
              <a:rPr lang="en-US" dirty="0"/>
              <a:t>RNN’s have trouble with long-term dependencies.</a:t>
            </a:r>
          </a:p>
          <a:p>
            <a:r>
              <a:rPr lang="en-US" dirty="0"/>
              <a:t>Long chain of differentiation when back propagating can cause vanishing gradients </a:t>
            </a:r>
          </a:p>
          <a:p>
            <a:r>
              <a:rPr lang="en-US" dirty="0"/>
              <a:t>Compose RNN with LSTM cells for "remembering" cell state over arbitrary time intervals</a:t>
            </a:r>
          </a:p>
          <a:p>
            <a:r>
              <a:rPr lang="en-US" dirty="0"/>
              <a:t>Forget gate – what to forget:</a:t>
            </a:r>
          </a:p>
          <a:p>
            <a:endParaRPr lang="en-US" dirty="0"/>
          </a:p>
          <a:p>
            <a:r>
              <a:rPr lang="en-US" dirty="0"/>
              <a:t>Input gate – what to save:</a:t>
            </a:r>
          </a:p>
          <a:p>
            <a:endParaRPr lang="en-US" dirty="0"/>
          </a:p>
          <a:p>
            <a:r>
              <a:rPr lang="en-US" dirty="0"/>
              <a:t>Update cell state: 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18" y="2435174"/>
            <a:ext cx="2582333" cy="518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979" y="2965517"/>
            <a:ext cx="3227917" cy="772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58" y="3829708"/>
            <a:ext cx="2190750" cy="42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840" y="4310940"/>
            <a:ext cx="296333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4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6738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</a:pPr>
            <a:r>
              <a:rPr lang="en-US" sz="3000" b="1" i="0" u="none" strike="noStrike" cap="none" dirty="0">
                <a:solidFill>
                  <a:srgbClr val="7030A0"/>
                </a:solidFill>
                <a:sym typeface="Trebuchet MS"/>
              </a:rPr>
              <a:t>LAB PROCESS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11" name="Google Shape;311;p56"/>
          <p:cNvSpPr txBox="1">
            <a:spLocks noGrp="1"/>
          </p:cNvSpPr>
          <p:nvPr>
            <p:ph type="body" idx="1"/>
          </p:nvPr>
        </p:nvSpPr>
        <p:spPr>
          <a:xfrm>
            <a:off x="430625" y="1103586"/>
            <a:ext cx="8290560" cy="37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Build and </a:t>
            </a:r>
            <a:r>
              <a:rPr lang="en-US" dirty="0"/>
              <a:t>e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valuate the One-Dimensional Convolutional Neural network </a:t>
            </a:r>
            <a:r>
              <a:rPr lang="en-US" dirty="0"/>
              <a:t>a</a:t>
            </a: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rchitectures</a:t>
            </a:r>
            <a:endParaRPr dirty="0"/>
          </a:p>
          <a:p>
            <a:pPr marL="122746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Trebuchet MS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simple neural network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network architecture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Train model</a:t>
            </a:r>
            <a:endParaRPr dirty="0"/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sz="1667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test, validation and training accuracy</a:t>
            </a:r>
          </a:p>
          <a:p>
            <a:pPr marL="465646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+mj-lt"/>
              <a:buAutoNum type="arabicPeriod"/>
            </a:pPr>
            <a:r>
              <a:rPr lang="en-US" dirty="0"/>
              <a:t>Attempt to improve the model</a:t>
            </a:r>
            <a:endParaRPr dirty="0"/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lang="en-US" dirty="0"/>
          </a:p>
          <a:p>
            <a:pPr marL="514351" indent="-285750"/>
            <a:r>
              <a:rPr lang="en-US" sz="1667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have time, complete the RNN model. This can be a take-home exercise.</a:t>
            </a:r>
            <a:endParaRPr sz="1667" b="1" i="0" u="none" strike="noStrike" cap="none" dirty="0">
              <a:solidFill>
                <a:srgbClr val="7030A0"/>
              </a:solidFill>
              <a:sym typeface="Trebuchet MS"/>
            </a:endParaRPr>
          </a:p>
          <a:p>
            <a:pPr marL="465646" marR="0" lvl="0" indent="-23704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None/>
            </a:pPr>
            <a:endParaRPr sz="1667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98169693"/>
      </p:ext>
    </p:extLst>
  </p:cSld>
  <p:clrMapOvr>
    <a:masterClrMapping/>
  </p:clrMapOvr>
  <p:transition spd="med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Neural Responding Machine for Short-Text Conversation (2015-03)</a:t>
            </a:r>
          </a:p>
          <a:p>
            <a:r>
              <a:rPr lang="en-US" dirty="0"/>
              <a:t>A Neural Conversational Model (2015-06)</a:t>
            </a:r>
          </a:p>
          <a:p>
            <a:r>
              <a:rPr lang="en-US" dirty="0"/>
              <a:t>A Neural Network Approach to Context-Sensitive Generation of Conversational Responses (2015-06)</a:t>
            </a:r>
          </a:p>
          <a:p>
            <a:r>
              <a:rPr lang="en-US" dirty="0"/>
              <a:t>The Ubuntu Dialogue Corpus: A Large Dataset for Research in Unstructured Multi-Turn Dialogue Systems (2015-06)</a:t>
            </a:r>
          </a:p>
          <a:p>
            <a:r>
              <a:rPr lang="en-US" dirty="0"/>
              <a:t>Building End-To-End Dialogue Systems Using Generative Hierarchical Neural Network Models (2015-07)</a:t>
            </a:r>
          </a:p>
          <a:p>
            <a:r>
              <a:rPr lang="en-US" dirty="0"/>
              <a:t>A Diversity-Promoting Objective Function for Neural Conversation Models (2015-10)</a:t>
            </a:r>
          </a:p>
          <a:p>
            <a:r>
              <a:rPr lang="en-US" dirty="0"/>
              <a:t>Attention with Intention for a Neural Network Conversation Model (2015-10)</a:t>
            </a:r>
          </a:p>
          <a:p>
            <a:r>
              <a:rPr lang="en-US" dirty="0"/>
              <a:t>Improved Deep Learning Baselines for Ubuntu Corpus Dialogs (2015-10)</a:t>
            </a:r>
          </a:p>
          <a:p>
            <a:r>
              <a:rPr lang="en-US" dirty="0"/>
              <a:t>A Survey of Available Corpora for Building Data-Driven Dialogue Systems (2015-12)</a:t>
            </a:r>
          </a:p>
          <a:p>
            <a:r>
              <a:rPr lang="en-US" dirty="0"/>
              <a:t>Incorporating Copying Mechanism in Sequence-to-Sequence Learning (2016-03)</a:t>
            </a:r>
          </a:p>
          <a:p>
            <a:r>
              <a:rPr lang="en-US" dirty="0"/>
              <a:t>A Persona-Based Neural Conversation Model (2016-03)</a:t>
            </a:r>
          </a:p>
          <a:p>
            <a:r>
              <a:rPr lang="en-US" dirty="0"/>
              <a:t>How NOT To Evaluate Your Dialogue System: An Empirical Study of Unsupervised Evaluation Metrics for Dialogue Response Generation (2016-03)</a:t>
            </a:r>
          </a:p>
        </p:txBody>
      </p:sp>
    </p:spTree>
    <p:extLst>
      <p:ext uri="{BB962C8B-B14F-4D97-AF65-F5344CB8AC3E}">
        <p14:creationId xmlns:p14="http://schemas.microsoft.com/office/powerpoint/2010/main" val="1714131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71450"/>
            <a:ext cx="6172200" cy="720329"/>
          </a:xfrm>
        </p:spPr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0753" y="793033"/>
            <a:ext cx="58721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Stanford class on deep learning for NLP.</a:t>
            </a:r>
            <a:r>
              <a:rPr lang="en-US" sz="1800" dirty="0">
                <a:hlinkClick r:id="rId3"/>
              </a:rPr>
              <a:t>http://cs224d.stanford.edu/syllabus.html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Hinton’s Coursera Course. Get it right from the horse’s mouth. He explains things well.</a:t>
            </a:r>
          </a:p>
          <a:p>
            <a:r>
              <a:rPr lang="en-US" sz="1800" dirty="0">
                <a:hlinkClick r:id="rId4"/>
              </a:rPr>
              <a:t>https://www.coursera.org/course/neuralnets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Online textbook in preparation for deep learning from Yoshua Bengio and friends. Clear and understandable.</a:t>
            </a:r>
          </a:p>
          <a:p>
            <a:r>
              <a:rPr lang="en-US" sz="1800" dirty="0">
                <a:hlinkClick r:id="rId5"/>
              </a:rPr>
              <a:t>http://www.iro.umontreal.ca/~bengioy/dlbook/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TensorFlow tutorials.</a:t>
            </a:r>
          </a:p>
          <a:p>
            <a:r>
              <a:rPr lang="en-US" sz="1800" dirty="0">
                <a:hlinkClick r:id="rId6"/>
              </a:rPr>
              <a:t>https://www.tensorflow.org/versions/r0.8/tutorials/index.html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3065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https://cis.ctsi.mcw.edu/deid/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https://cis.ctsi.mcw.edu/nlp/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https://github.com/jayurbain/machine-learning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https://github.com/jayurbain/ctsi-mcw-deid-service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https://github.com/jayurbain/ctsi-mcw-deid-service</a:t>
            </a:r>
            <a:endParaRPr lang="en-US" sz="1800" dirty="0"/>
          </a:p>
          <a:p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311700" y="2832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7030A0"/>
                </a:solidFill>
                <a:latin typeface="Trebuchet MS"/>
                <a:ea typeface="Trebuchet MS"/>
                <a:cs typeface="Trebuchet MS"/>
                <a:sym typeface="Trebuchet MS"/>
              </a:rPr>
              <a:t>NLP APPLICATIONS</a:t>
            </a:r>
            <a:endParaRPr sz="3600" b="1" i="0" u="none" strike="noStrike" cap="none" dirty="0">
              <a:solidFill>
                <a:srgbClr val="7030A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311700" y="1019954"/>
            <a:ext cx="8520600" cy="3416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search	 </a:t>
            </a: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Text c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lassification: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Named entity recognition: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translation </a:t>
            </a:r>
            <a:endParaRPr sz="20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uestion answering, chatbot dialog systems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more...</a:t>
            </a: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0"/>
            <a:ext cx="5422013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3551" y="457200"/>
            <a:ext cx="18229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https://cis.ctsi.mcw.edu/nlp/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5005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399E-FF58-F140-A5DE-22BD9BF2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8" y="260200"/>
            <a:ext cx="8520600" cy="572700"/>
          </a:xfrm>
        </p:spPr>
        <p:txBody>
          <a:bodyPr/>
          <a:lstStyle/>
          <a:p>
            <a:r>
              <a:rPr lang="en-US" sz="3000" dirty="0">
                <a:solidFill>
                  <a:srgbClr val="7030A0"/>
                </a:solidFill>
              </a:rPr>
              <a:t>Question Answering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5E7F8-8826-D147-8E15-C5561DBD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971550"/>
            <a:ext cx="4776548" cy="4011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784A4-EC1B-8847-B4E9-F95D16EFB53E}"/>
              </a:ext>
            </a:extLst>
          </p:cNvPr>
          <p:cNvSpPr txBox="1"/>
          <p:nvPr/>
        </p:nvSpPr>
        <p:spPr>
          <a:xfrm>
            <a:off x="3093886" y="4514850"/>
            <a:ext cx="3882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http://ec2-34-201-103-221.compute-1.amazonaws.com:8080/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923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 idx="4294967295"/>
          </p:nvPr>
        </p:nvSpPr>
        <p:spPr>
          <a:xfrm>
            <a:off x="583096" y="2276475"/>
            <a:ext cx="7743825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75" tIns="38075" rIns="76175" bIns="380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rebuchet MS"/>
              <a:buNone/>
            </a:pP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NLP HARD?</a:t>
            </a:r>
            <a:b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 and why Deep Learning may help</a:t>
            </a:r>
            <a:endParaRPr sz="30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7258440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6055</TotalTime>
  <Words>3242</Words>
  <Application>Microsoft Macintosh PowerPoint</Application>
  <PresentationFormat>On-screen Show (16:9)</PresentationFormat>
  <Paragraphs>437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Ｐゴシック</vt:lpstr>
      <vt:lpstr>Arial</vt:lpstr>
      <vt:lpstr>Calibri</vt:lpstr>
      <vt:lpstr>Noto Sans Symbols</vt:lpstr>
      <vt:lpstr>Times New Roman</vt:lpstr>
      <vt:lpstr>Trebuchet MS</vt:lpstr>
      <vt:lpstr>Title &amp; Bullet</vt:lpstr>
      <vt:lpstr>Simple Light</vt:lpstr>
      <vt:lpstr>Deep Learning for NLP</vt:lpstr>
      <vt:lpstr>PowerPoint Presentation</vt:lpstr>
      <vt:lpstr>WHAT IS NATURAL LANGUAGE PROCESSING (NLP)?</vt:lpstr>
      <vt:lpstr>WHAT IS A NATURAL LANGUAGE PROCESSING (NLP)?</vt:lpstr>
      <vt:lpstr>LEVELS OF NLP</vt:lpstr>
      <vt:lpstr>NLP APPLICATIONS</vt:lpstr>
      <vt:lpstr>PowerPoint Presentation</vt:lpstr>
      <vt:lpstr>Question Answering</vt:lpstr>
      <vt:lpstr>WHY IS NLP HARD? … and why Deep Learning may help</vt:lpstr>
      <vt:lpstr>Language: the ultimate UI</vt:lpstr>
      <vt:lpstr>Meanings and expressions</vt:lpstr>
      <vt:lpstr>Syntactic &amp; semantic ambiguity</vt:lpstr>
      <vt:lpstr>Traditional NLP use “shallow” statistical machine learning models: HMM, MEMM, CRF</vt:lpstr>
      <vt:lpstr>Traditional Models: HMM, MEMM, CRF</vt:lpstr>
      <vt:lpstr>NLP: With deep Learning, reality is getting closer to vision</vt:lpstr>
      <vt:lpstr>NLP VOCABULARY</vt:lpstr>
      <vt:lpstr>VOCABULARY</vt:lpstr>
      <vt:lpstr>VOCABULARY</vt:lpstr>
      <vt:lpstr>TEXT CLASSIFICATION</vt:lpstr>
      <vt:lpstr>TEXT CLASSIFICATION</vt:lpstr>
      <vt:lpstr>WINDOW TEXT CLASSIFICATION</vt:lpstr>
      <vt:lpstr>EMBEDDINGS</vt:lpstr>
      <vt:lpstr>WORKING WITH TEXT</vt:lpstr>
      <vt:lpstr>ONE-HOST ENCODING</vt:lpstr>
      <vt:lpstr>WORD EMBEDDINGS</vt:lpstr>
      <vt:lpstr>WORD EMBEDDINGS</vt:lpstr>
      <vt:lpstr>Embeddings: Word2Vec</vt:lpstr>
      <vt:lpstr>USING WORD EMBEDDINGS</vt:lpstr>
      <vt:lpstr>START SENTIMENT CLASSIFICATION LAB</vt:lpstr>
      <vt:lpstr>TENSORFLOW, KERAS, PANDAS </vt:lpstr>
      <vt:lpstr>WHAT IS TENSORFLOW?</vt:lpstr>
      <vt:lpstr>KERAS</vt:lpstr>
      <vt:lpstr>PowerPoint Presentation</vt:lpstr>
      <vt:lpstr>PANDAS</vt:lpstr>
      <vt:lpstr>NETWORK ARCHITECTURE – MLP</vt:lpstr>
      <vt:lpstr>MULTI-LAYER PERCEPTRON</vt:lpstr>
      <vt:lpstr>LAB DISCUSSION / OVERVIEW</vt:lpstr>
      <vt:lpstr>LAB OVERVIEW</vt:lpstr>
      <vt:lpstr>LAB PROCESS</vt:lpstr>
      <vt:lpstr>LAB PROCESS</vt:lpstr>
      <vt:lpstr>TRAINING TERMINOLOGY </vt:lpstr>
      <vt:lpstr>Overfitting</vt:lpstr>
      <vt:lpstr>Learning terminology</vt:lpstr>
      <vt:lpstr>NETWORK ARCHITECTURE – CNNs</vt:lpstr>
      <vt:lpstr>Convolution Neural Network (CNN)</vt:lpstr>
      <vt:lpstr>NETWORK ARCHITECTURE – RNNS / LSTMS</vt:lpstr>
      <vt:lpstr>RECURRENT NEURAL NETWORK</vt:lpstr>
      <vt:lpstr>Recurrent Neural Network (RNN)</vt:lpstr>
      <vt:lpstr>RECURRENT LAYERS</vt:lpstr>
      <vt:lpstr>LONG SHORT TERM MEMORY</vt:lpstr>
      <vt:lpstr>VISUAL COMPARISON - RNN / LSTM</vt:lpstr>
      <vt:lpstr>Long Short Term Memory (LSTM)</vt:lpstr>
      <vt:lpstr>LAB DISCUSSION / OVERVIEW</vt:lpstr>
      <vt:lpstr>LAB PROCESS</vt:lpstr>
      <vt:lpstr>References</vt:lpstr>
      <vt:lpstr>Learning resources</vt:lpstr>
      <vt:lpstr>Additional Sources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subject>Deep Learning for NLP</dc:subject>
  <dc:creator>Jay Urbain</dc:creator>
  <cp:keywords/>
  <dc:description/>
  <cp:lastModifiedBy>Jay Urbain</cp:lastModifiedBy>
  <cp:revision>41</cp:revision>
  <dcterms:modified xsi:type="dcterms:W3CDTF">2018-07-30T18:26:30Z</dcterms:modified>
  <cp:category/>
</cp:coreProperties>
</file>